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4"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t>9/5/2023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9/5/2023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3A%2F%2Fbookmakersrating.ru%2Fwp-content%2Fuploads%2F2012%2F08%2F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3A%2F%2Fbookmakersrating.ru%2Fwp-content%2Fuploads%2F2012%2F08%2F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545188"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639616" y="2454375"/>
            <a:ext cx="7465799" cy="1569660"/>
          </a:xfrm>
          <a:prstGeom prst="rect">
            <a:avLst/>
          </a:prstGeom>
        </p:spPr>
        <p:txBody>
          <a:bodyPr wrap="square">
            <a:spAutoFit/>
          </a:bodyPr>
          <a:lstStyle/>
          <a:p>
            <a:pPr marL="900113" indent="1182688" algn="ctr">
              <a:spcBef>
                <a:spcPts val="370"/>
              </a:spcBef>
            </a:pPr>
            <a:r>
              <a:rPr lang="ru-RU" sz="3200" b="1" dirty="0">
                <a:latin typeface="Times New Roman" panose="02020603050405020304" pitchFamily="18" charset="0"/>
                <a:cs typeface="Times New Roman" panose="02020603050405020304" pitchFamily="18" charset="0"/>
              </a:rPr>
              <a:t>1-</a:t>
            </a:r>
            <a:r>
              <a:rPr lang="en-US" sz="3200" b="1" dirty="0" err="1">
                <a:latin typeface="Times New Roman" panose="02020603050405020304" pitchFamily="18" charset="0"/>
                <a:cs typeface="Times New Roman" panose="02020603050405020304" pitchFamily="18" charset="0"/>
              </a:rPr>
              <a:t>mavzu</a:t>
            </a:r>
            <a:r>
              <a:rPr lang="ru-RU" sz="32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INVESTITSIYA  LOYIHALARI  BILAN BOG`LIQ  IQTISODIY  KONSEPTSIYALAR</a:t>
            </a:r>
            <a:endParaRPr lang="ru-RU" sz="3200" b="1" i="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25111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1" algn="ctr" defTabSz="457200" rtl="0">
              <a:spcBef>
                <a:spcPct val="0"/>
              </a:spcBef>
            </a:pPr>
            <a:r>
              <a:rPr lang="en-US" sz="2400" b="1" dirty="0"/>
              <a:t>REJA</a:t>
            </a:r>
            <a:r>
              <a:rPr lang="uz-Cyrl-UZ" sz="2400" b="1" dirty="0"/>
              <a:t/>
            </a:r>
            <a:br>
              <a:rPr lang="uz-Cyrl-UZ" sz="2400" b="1" dirty="0"/>
            </a:br>
            <a:endParaRPr lang="ru-RU" sz="2400" dirty="0"/>
          </a:p>
        </p:txBody>
      </p:sp>
      <p:sp>
        <p:nvSpPr>
          <p:cNvPr id="3" name="Объект 2"/>
          <p:cNvSpPr>
            <a:spLocks noGrp="1"/>
          </p:cNvSpPr>
          <p:nvPr>
            <p:ph idx="1"/>
          </p:nvPr>
        </p:nvSpPr>
        <p:spPr/>
        <p:txBody>
          <a:bodyPr/>
          <a:lstStyle/>
          <a:p>
            <a:pPr marL="990600" lvl="1" indent="-533400">
              <a:buNone/>
              <a:defRPr/>
            </a:pPr>
            <a:r>
              <a:rPr lang="uz-Cyrl-UZ" sz="2400" b="1" dirty="0" smtClean="0"/>
              <a:t>1</a:t>
            </a:r>
            <a:r>
              <a:rPr lang="uz-Cyrl-UZ" sz="2400" b="1" dirty="0"/>
              <a:t>.</a:t>
            </a:r>
            <a:r>
              <a:rPr lang="en-US" sz="2400" b="1" dirty="0"/>
              <a:t> </a:t>
            </a:r>
            <a:r>
              <a:rPr lang="en-US" sz="2400" b="1" dirty="0" err="1"/>
              <a:t>Investitsiyalarning</a:t>
            </a:r>
            <a:r>
              <a:rPr lang="en-US" sz="2400" b="1" dirty="0"/>
              <a:t> </a:t>
            </a:r>
            <a:r>
              <a:rPr lang="en-US" sz="2400" b="1" dirty="0" err="1"/>
              <a:t>mohiyati</a:t>
            </a:r>
            <a:r>
              <a:rPr lang="en-US" sz="2400" b="1" dirty="0"/>
              <a:t>, </a:t>
            </a:r>
            <a:r>
              <a:rPr lang="en-US" sz="2400" b="1" dirty="0" err="1"/>
              <a:t>asosiy</a:t>
            </a:r>
            <a:r>
              <a:rPr lang="en-US" sz="2400" b="1" dirty="0"/>
              <a:t> </a:t>
            </a:r>
            <a:r>
              <a:rPr lang="en-US" sz="2400" b="1" dirty="0" err="1"/>
              <a:t>turlari</a:t>
            </a:r>
            <a:r>
              <a:rPr lang="en-US" sz="2400" b="1" dirty="0"/>
              <a:t> </a:t>
            </a:r>
            <a:r>
              <a:rPr lang="en-US" sz="2400" b="1" dirty="0" err="1"/>
              <a:t>va</a:t>
            </a:r>
            <a:r>
              <a:rPr lang="en-US" sz="2400" b="1" dirty="0"/>
              <a:t> </a:t>
            </a:r>
            <a:r>
              <a:rPr lang="en-US" sz="2400" b="1" dirty="0" err="1"/>
              <a:t>tusilishi</a:t>
            </a:r>
            <a:endParaRPr lang="ru-RU" sz="2400" b="1" dirty="0"/>
          </a:p>
          <a:p>
            <a:pPr marL="990600" lvl="1" indent="-533400">
              <a:buNone/>
              <a:defRPr/>
            </a:pPr>
            <a:r>
              <a:rPr lang="uz-Cyrl-UZ" sz="2400" b="1" dirty="0"/>
              <a:t>2.</a:t>
            </a:r>
            <a:r>
              <a:rPr lang="en-US" sz="2400" b="1" dirty="0"/>
              <a:t> </a:t>
            </a:r>
            <a:r>
              <a:rPr lang="en-US" sz="2400" b="1" dirty="0" err="1"/>
              <a:t>Makroiqtisodiy</a:t>
            </a:r>
            <a:r>
              <a:rPr lang="en-US" sz="2400" b="1" dirty="0"/>
              <a:t> </a:t>
            </a:r>
            <a:r>
              <a:rPr lang="en-US" sz="2400" b="1" dirty="0" err="1"/>
              <a:t>nazariyada</a:t>
            </a:r>
            <a:r>
              <a:rPr lang="en-US" sz="2400" b="1" dirty="0"/>
              <a:t> </a:t>
            </a:r>
            <a:r>
              <a:rPr lang="en-US" sz="2400" b="1" dirty="0" err="1"/>
              <a:t>investisiyalarning</a:t>
            </a:r>
            <a:r>
              <a:rPr lang="en-US" sz="2400" b="1" dirty="0"/>
              <a:t> </a:t>
            </a:r>
            <a:r>
              <a:rPr lang="en-US" sz="2400" b="1" dirty="0" err="1"/>
              <a:t>talqini</a:t>
            </a:r>
            <a:endParaRPr lang="ru-RU" sz="2400" b="1" dirty="0"/>
          </a:p>
          <a:p>
            <a:pPr marL="990600" lvl="1" indent="-533400">
              <a:buNone/>
              <a:defRPr/>
            </a:pPr>
            <a:r>
              <a:rPr lang="uz-Cyrl-UZ" sz="2400" b="1" dirty="0"/>
              <a:t>3.</a:t>
            </a:r>
            <a:r>
              <a:rPr lang="en-US" sz="2400" b="1" dirty="0"/>
              <a:t> </a:t>
            </a:r>
            <a:r>
              <a:rPr lang="en-US" sz="2400" b="1" dirty="0" err="1"/>
              <a:t>Investitsiyalar</a:t>
            </a:r>
            <a:r>
              <a:rPr lang="en-US" sz="2400" b="1" dirty="0"/>
              <a:t> </a:t>
            </a:r>
            <a:r>
              <a:rPr lang="en-US" sz="2400" b="1" dirty="0" err="1"/>
              <a:t>tahlilida</a:t>
            </a:r>
            <a:r>
              <a:rPr lang="en-US" sz="2400" b="1" dirty="0"/>
              <a:t> </a:t>
            </a:r>
            <a:r>
              <a:rPr lang="en-US" sz="2400" b="1" dirty="0" err="1"/>
              <a:t>asoslanadigan</a:t>
            </a:r>
            <a:r>
              <a:rPr lang="en-US" sz="2400" b="1" dirty="0"/>
              <a:t> </a:t>
            </a:r>
            <a:r>
              <a:rPr lang="en-US" sz="2400" b="1" dirty="0" err="1"/>
              <a:t>asosiy</a:t>
            </a:r>
            <a:r>
              <a:rPr lang="en-US" sz="2400" b="1" dirty="0"/>
              <a:t> </a:t>
            </a:r>
            <a:r>
              <a:rPr lang="en-US" sz="2400" b="1" dirty="0" err="1"/>
              <a:t>iqtisodiy</a:t>
            </a:r>
            <a:r>
              <a:rPr lang="en-US" sz="2400" b="1" dirty="0"/>
              <a:t> </a:t>
            </a:r>
            <a:r>
              <a:rPr lang="en-US" sz="2400" b="1" dirty="0" err="1"/>
              <a:t>konseptsiyalar</a:t>
            </a:r>
            <a:endParaRPr lang="ru-RU" sz="2400" b="1" dirty="0"/>
          </a:p>
          <a:p>
            <a:pPr marL="990600" lvl="1" indent="-533400">
              <a:buNone/>
              <a:defRPr/>
            </a:pPr>
            <a:r>
              <a:rPr lang="uz-Cyrl-UZ" sz="2400" b="1" dirty="0"/>
              <a:t>4.</a:t>
            </a:r>
            <a:r>
              <a:rPr lang="en-US" sz="2400" b="1" dirty="0"/>
              <a:t> </a:t>
            </a:r>
            <a:r>
              <a:rPr lang="en-US" sz="2400" b="1" dirty="0" err="1"/>
              <a:t>Investitsiya</a:t>
            </a:r>
            <a:r>
              <a:rPr lang="en-US" sz="2400" b="1" dirty="0"/>
              <a:t> </a:t>
            </a:r>
            <a:r>
              <a:rPr lang="en-US" sz="2400" b="1" dirty="0" err="1"/>
              <a:t>siyosatining</a:t>
            </a:r>
            <a:r>
              <a:rPr lang="en-US" sz="2400" b="1" dirty="0"/>
              <a:t> </a:t>
            </a:r>
            <a:r>
              <a:rPr lang="en-US" sz="2400" b="1" dirty="0" err="1"/>
              <a:t>mohiyati</a:t>
            </a:r>
            <a:r>
              <a:rPr lang="en-US" sz="2400" b="1" dirty="0"/>
              <a:t> </a:t>
            </a:r>
            <a:r>
              <a:rPr lang="en-US" sz="2400" b="1" dirty="0" err="1"/>
              <a:t>va</a:t>
            </a:r>
            <a:r>
              <a:rPr lang="en-US" sz="2400" b="1" dirty="0"/>
              <a:t> </a:t>
            </a:r>
            <a:r>
              <a:rPr lang="en-US" sz="2400" b="1" dirty="0" err="1"/>
              <a:t>yo`nalishlari</a:t>
            </a:r>
            <a:endParaRPr lang="ru-RU" sz="2400" b="1" dirty="0"/>
          </a:p>
          <a:p>
            <a:endParaRPr lang="ru-RU" dirty="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6836" y="609599"/>
            <a:ext cx="3916907" cy="155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Jamoa kelishuv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177" y="4954137"/>
            <a:ext cx="4694829" cy="1460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77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r>
              <a:rPr lang="en-US" dirty="0" err="1" smtClean="0"/>
              <a:t>Asosiy</a:t>
            </a:r>
            <a:r>
              <a:rPr lang="en-US" dirty="0" smtClean="0"/>
              <a:t> </a:t>
            </a:r>
            <a:r>
              <a:rPr lang="en-US" dirty="0" err="1" smtClean="0"/>
              <a:t>adabiyotlar</a:t>
            </a:r>
            <a:endParaRPr lang="ru-RU" dirty="0"/>
          </a:p>
        </p:txBody>
      </p:sp>
      <p:sp>
        <p:nvSpPr>
          <p:cNvPr id="3" name="Объект 2"/>
          <p:cNvSpPr>
            <a:spLocks noGrp="1"/>
          </p:cNvSpPr>
          <p:nvPr>
            <p:ph idx="1"/>
          </p:nvPr>
        </p:nvSpPr>
        <p:spPr/>
        <p:txBody>
          <a:bodyPr/>
          <a:lstStyle/>
          <a:p>
            <a:pPr>
              <a:lnSpc>
                <a:spcPct val="80000"/>
              </a:lnSpc>
              <a:defRPr/>
            </a:pPr>
            <a:r>
              <a:rPr lang="uz-Cyrl-UZ" b="1" dirty="0">
                <a:latin typeface="Times New Roman" pitchFamily="18" charset="0"/>
              </a:rPr>
              <a:t>1. «</a:t>
            </a:r>
            <a:r>
              <a:rPr lang="en-US" b="1" dirty="0" err="1">
                <a:latin typeface="Times New Roman" pitchFamily="18" charset="0"/>
              </a:rPr>
              <a:t>Investitsiya</a:t>
            </a:r>
            <a:r>
              <a:rPr lang="en-US" b="1" dirty="0">
                <a:latin typeface="Times New Roman" pitchFamily="18" charset="0"/>
              </a:rPr>
              <a:t> </a:t>
            </a:r>
            <a:r>
              <a:rPr lang="en-US" b="1" dirty="0" err="1">
                <a:latin typeface="Times New Roman" pitchFamily="18" charset="0"/>
              </a:rPr>
              <a:t>faoliyati</a:t>
            </a:r>
            <a:r>
              <a:rPr lang="en-US" b="1" dirty="0">
                <a:latin typeface="Times New Roman" pitchFamily="18" charset="0"/>
              </a:rPr>
              <a:t> </a:t>
            </a:r>
            <a:r>
              <a:rPr lang="en-US" b="1" dirty="0" err="1">
                <a:latin typeface="Times New Roman" pitchFamily="18" charset="0"/>
              </a:rPr>
              <a:t>to`g`risida</a:t>
            </a:r>
            <a:r>
              <a:rPr lang="uz-Cyrl-UZ" b="1" dirty="0">
                <a:latin typeface="Times New Roman" pitchFamily="18" charset="0"/>
              </a:rPr>
              <a:t>»</a:t>
            </a:r>
            <a:r>
              <a:rPr lang="en-US" b="1" dirty="0" err="1">
                <a:latin typeface="Times New Roman" pitchFamily="18" charset="0"/>
              </a:rPr>
              <a:t>gi</a:t>
            </a:r>
            <a:r>
              <a:rPr lang="uz-Cyrl-UZ" b="1" dirty="0">
                <a:latin typeface="Times New Roman" pitchFamily="18" charset="0"/>
              </a:rPr>
              <a:t> </a:t>
            </a:r>
            <a:r>
              <a:rPr lang="en-US" b="1" dirty="0" err="1">
                <a:latin typeface="Times New Roman" pitchFamily="18" charset="0"/>
              </a:rPr>
              <a:t>O`zbekiston</a:t>
            </a:r>
            <a:r>
              <a:rPr lang="en-US" b="1" dirty="0">
                <a:latin typeface="Times New Roman" pitchFamily="18" charset="0"/>
              </a:rPr>
              <a:t>  </a:t>
            </a:r>
            <a:r>
              <a:rPr lang="en-US" b="1" dirty="0" err="1">
                <a:latin typeface="Times New Roman" pitchFamily="18" charset="0"/>
              </a:rPr>
              <a:t>Respublikasi</a:t>
            </a:r>
            <a:r>
              <a:rPr lang="en-US" b="1" dirty="0">
                <a:latin typeface="Times New Roman" pitchFamily="18" charset="0"/>
              </a:rPr>
              <a:t> </a:t>
            </a:r>
            <a:r>
              <a:rPr lang="en-US" b="1" dirty="0" err="1">
                <a:latin typeface="Times New Roman" pitchFamily="18" charset="0"/>
              </a:rPr>
              <a:t>qonuni</a:t>
            </a:r>
            <a:r>
              <a:rPr lang="ru-RU" b="1" dirty="0">
                <a:latin typeface="Times New Roman" pitchFamily="18" charset="0"/>
              </a:rPr>
              <a:t>, 1998 </a:t>
            </a:r>
            <a:r>
              <a:rPr lang="en-US" b="1" dirty="0" err="1">
                <a:latin typeface="Times New Roman" pitchFamily="18" charset="0"/>
              </a:rPr>
              <a:t>yil</a:t>
            </a:r>
            <a:r>
              <a:rPr lang="uz-Cyrl-UZ" b="1" dirty="0">
                <a:latin typeface="Times New Roman" pitchFamily="18" charset="0"/>
              </a:rPr>
              <a:t>.</a:t>
            </a:r>
          </a:p>
          <a:p>
            <a:pPr>
              <a:lnSpc>
                <a:spcPct val="80000"/>
              </a:lnSpc>
              <a:defRPr/>
            </a:pPr>
            <a:r>
              <a:rPr lang="uz-Cyrl-UZ" b="1" dirty="0">
                <a:latin typeface="Times New Roman" pitchFamily="18" charset="0"/>
              </a:rPr>
              <a:t>2. Мирзиёев  Ш.М.   Янги Ўзбекистон стратегияси. – Т: Ўзбекистон, 2021.</a:t>
            </a:r>
          </a:p>
          <a:p>
            <a:pPr>
              <a:lnSpc>
                <a:spcPct val="80000"/>
              </a:lnSpc>
              <a:defRPr/>
            </a:pPr>
            <a:r>
              <a:rPr lang="uz-Cyrl-UZ" b="1" dirty="0">
                <a:latin typeface="Times New Roman" pitchFamily="18" charset="0"/>
              </a:rPr>
              <a:t>3. </a:t>
            </a:r>
            <a:r>
              <a:rPr lang="ru-RU" b="1" dirty="0">
                <a:latin typeface="Times New Roman" pitchFamily="18" charset="0"/>
              </a:rPr>
              <a:t>Алексанов Д.С., Кошелев В.М. Экономическая оценка инвестиций.-М.: Колос-Пресс, 2019.-382с.</a:t>
            </a:r>
            <a:r>
              <a:rPr lang="uz-Cyrl-UZ" b="1" dirty="0">
                <a:latin typeface="Times New Roman" pitchFamily="18" charset="0"/>
              </a:rPr>
              <a:t> </a:t>
            </a:r>
          </a:p>
          <a:p>
            <a:pPr>
              <a:lnSpc>
                <a:spcPct val="80000"/>
              </a:lnSpc>
              <a:defRPr/>
            </a:pPr>
            <a:r>
              <a:rPr lang="uz-Cyrl-UZ" b="1" dirty="0">
                <a:latin typeface="Times New Roman" pitchFamily="18" charset="0"/>
              </a:rPr>
              <a:t>4. Қосимов. </a:t>
            </a:r>
            <a:r>
              <a:rPr lang="ru-RU" b="1" dirty="0">
                <a:latin typeface="Times New Roman" pitchFamily="18" charset="0"/>
              </a:rPr>
              <a:t>М.С. Инвестиция </a:t>
            </a:r>
            <a:r>
              <a:rPr lang="ru-RU" b="1" dirty="0" err="1">
                <a:latin typeface="Times New Roman" pitchFamily="18" charset="0"/>
              </a:rPr>
              <a:t>лойиҳалар</a:t>
            </a:r>
            <a:r>
              <a:rPr lang="ru-RU" b="1" dirty="0">
                <a:latin typeface="Times New Roman" pitchFamily="18" charset="0"/>
              </a:rPr>
              <a:t> </a:t>
            </a:r>
            <a:r>
              <a:rPr lang="ru-RU" b="1" dirty="0" err="1">
                <a:latin typeface="Times New Roman" pitchFamily="18" charset="0"/>
              </a:rPr>
              <a:t>таҳлили</a:t>
            </a:r>
            <a:r>
              <a:rPr lang="ru-RU" b="1" dirty="0">
                <a:latin typeface="Times New Roman" pitchFamily="18" charset="0"/>
              </a:rPr>
              <a:t>. -Т.: ТДИУ. 2019. -168 б.</a:t>
            </a:r>
            <a:endParaRPr lang="uz-Cyrl-UZ" b="1" dirty="0">
              <a:latin typeface="Times New Roman" pitchFamily="18" charset="0"/>
            </a:endParaRPr>
          </a:p>
          <a:p>
            <a:pPr>
              <a:lnSpc>
                <a:spcPct val="80000"/>
              </a:lnSpc>
              <a:defRPr/>
            </a:pPr>
            <a:r>
              <a:rPr lang="uz-Cyrl-UZ" b="1" dirty="0">
                <a:latin typeface="Times New Roman" pitchFamily="18" charset="0"/>
              </a:rPr>
              <a:t>5</a:t>
            </a:r>
            <a:r>
              <a:rPr lang="ru-RU" b="1" dirty="0">
                <a:latin typeface="Times New Roman" pitchFamily="18" charset="0"/>
              </a:rPr>
              <a:t>. Ионов В.И. Инвестиционное проектирование. -М.: ПРИОР, 2018.</a:t>
            </a:r>
            <a:endParaRPr lang="uz-Cyrl-UZ" b="1" dirty="0">
              <a:latin typeface="Times New Roman" pitchFamily="18" charset="0"/>
            </a:endParaRPr>
          </a:p>
          <a:p>
            <a:pPr>
              <a:lnSpc>
                <a:spcPct val="80000"/>
              </a:lnSpc>
              <a:defRPr/>
            </a:pPr>
            <a:r>
              <a:rPr lang="uz-Cyrl-UZ" b="1" dirty="0">
                <a:latin typeface="Times New Roman" pitchFamily="18" charset="0"/>
              </a:rPr>
              <a:t>6</a:t>
            </a:r>
            <a:r>
              <a:rPr lang="ru-RU" b="1" dirty="0">
                <a:latin typeface="Times New Roman" pitchFamily="18" charset="0"/>
              </a:rPr>
              <a:t>, </a:t>
            </a:r>
            <a:r>
              <a:rPr lang="uz-Cyrl-UZ" b="1" dirty="0">
                <a:latin typeface="Times New Roman" pitchFamily="18" charset="0"/>
              </a:rPr>
              <a:t>Жўраев А.С. ва бошқалар Инвестиция лойиҳалари таҳлили. Ўқув қўлланма. –Т.: Шарқ. 2013.</a:t>
            </a:r>
          </a:p>
          <a:p>
            <a:pPr>
              <a:lnSpc>
                <a:spcPct val="80000"/>
              </a:lnSpc>
              <a:defRPr/>
            </a:pPr>
            <a:r>
              <a:rPr lang="uz-Cyrl-UZ" b="1" dirty="0">
                <a:latin typeface="Times New Roman" pitchFamily="18" charset="0"/>
              </a:rPr>
              <a:t>7. </a:t>
            </a:r>
            <a:r>
              <a:rPr lang="uz-Cyrl-UZ" b="1" dirty="0"/>
              <a:t>М. Қ. Пардаев, А.А.Абдиев, А.Н.Холиқулов. Лойиҳа таҳлили. (Маъруза матни). Самарқанд, СамИСИ, 2007. - 225 бет</a:t>
            </a:r>
            <a:r>
              <a:rPr lang="uz-Cyrl-UZ" dirty="0"/>
              <a:t>. </a:t>
            </a:r>
            <a:endParaRPr lang="en-US" dirty="0"/>
          </a:p>
          <a:p>
            <a:pPr>
              <a:lnSpc>
                <a:spcPct val="80000"/>
              </a:lnSpc>
              <a:defRPr/>
            </a:pPr>
            <a:r>
              <a:rPr lang="uz-Cyrl-UZ" b="1" dirty="0">
                <a:latin typeface="Times New Roman" pitchFamily="18" charset="0"/>
              </a:rPr>
              <a:t>8. М</a:t>
            </a:r>
            <a:r>
              <a:rPr lang="en-US" b="1" dirty="0" err="1">
                <a:latin typeface="Times New Roman" pitchFamily="18" charset="0"/>
              </a:rPr>
              <a:t>uxametov</a:t>
            </a:r>
            <a:r>
              <a:rPr lang="en-US" b="1" dirty="0">
                <a:latin typeface="Times New Roman" pitchFamily="18" charset="0"/>
              </a:rPr>
              <a:t> A.B. </a:t>
            </a:r>
            <a:r>
              <a:rPr lang="uz-Cyrl-UZ" b="1" dirty="0">
                <a:latin typeface="Times New Roman" pitchFamily="18" charset="0"/>
              </a:rPr>
              <a:t> </a:t>
            </a:r>
            <a:r>
              <a:rPr lang="en-US" b="1" dirty="0" err="1">
                <a:latin typeface="Times New Roman" pitchFamily="18" charset="0"/>
              </a:rPr>
              <a:t>Investitsiya</a:t>
            </a:r>
            <a:r>
              <a:rPr lang="en-US" b="1" dirty="0">
                <a:latin typeface="Times New Roman" pitchFamily="18" charset="0"/>
              </a:rPr>
              <a:t> </a:t>
            </a:r>
            <a:r>
              <a:rPr lang="en-US" b="1" dirty="0" err="1">
                <a:latin typeface="Times New Roman" pitchFamily="18" charset="0"/>
              </a:rPr>
              <a:t>loyihalar</a:t>
            </a:r>
            <a:r>
              <a:rPr lang="en-US" b="1" dirty="0">
                <a:latin typeface="Times New Roman" pitchFamily="18" charset="0"/>
              </a:rPr>
              <a:t> </a:t>
            </a:r>
            <a:r>
              <a:rPr lang="en-US" b="1" dirty="0" err="1">
                <a:latin typeface="Times New Roman" pitchFamily="18" charset="0"/>
              </a:rPr>
              <a:t>tahlili</a:t>
            </a:r>
            <a:r>
              <a:rPr lang="uz-Cyrl-UZ" b="1" dirty="0">
                <a:latin typeface="Times New Roman" pitchFamily="18" charset="0"/>
              </a:rPr>
              <a:t> </a:t>
            </a:r>
            <a:r>
              <a:rPr lang="en-US" b="1" dirty="0" err="1">
                <a:latin typeface="Times New Roman" pitchFamily="18" charset="0"/>
              </a:rPr>
              <a:t>fanidan</a:t>
            </a:r>
            <a:r>
              <a:rPr lang="en-US" b="1" dirty="0">
                <a:latin typeface="Times New Roman" pitchFamily="18" charset="0"/>
              </a:rPr>
              <a:t>  </a:t>
            </a:r>
            <a:r>
              <a:rPr lang="en-US" b="1" dirty="0" err="1">
                <a:latin typeface="Times New Roman" pitchFamily="18" charset="0"/>
              </a:rPr>
              <a:t>ma’ruzalar</a:t>
            </a:r>
            <a:r>
              <a:rPr lang="en-US" b="1" dirty="0">
                <a:latin typeface="Times New Roman" pitchFamily="18" charset="0"/>
              </a:rPr>
              <a:t>  </a:t>
            </a:r>
            <a:r>
              <a:rPr lang="en-US" b="1" dirty="0" err="1">
                <a:latin typeface="Times New Roman" pitchFamily="18" charset="0"/>
              </a:rPr>
              <a:t>matni</a:t>
            </a:r>
            <a:r>
              <a:rPr lang="uz-Cyrl-UZ" b="1" dirty="0">
                <a:latin typeface="Times New Roman" pitchFamily="18" charset="0"/>
              </a:rPr>
              <a:t>. – </a:t>
            </a:r>
            <a:r>
              <a:rPr lang="en-US" b="1" dirty="0" err="1">
                <a:latin typeface="Times New Roman" pitchFamily="18" charset="0"/>
              </a:rPr>
              <a:t>Guliston</a:t>
            </a:r>
            <a:r>
              <a:rPr lang="uz-Cyrl-UZ" b="1" dirty="0">
                <a:latin typeface="Times New Roman" pitchFamily="18" charset="0"/>
              </a:rPr>
              <a:t>, 2021.  336 </a:t>
            </a:r>
            <a:r>
              <a:rPr lang="en-US" b="1" dirty="0">
                <a:latin typeface="Times New Roman" pitchFamily="18" charset="0"/>
              </a:rPr>
              <a:t>b</a:t>
            </a:r>
            <a:r>
              <a:rPr lang="uz-Cyrl-UZ" b="1" dirty="0">
                <a:latin typeface="Times New Roman" pitchFamily="18" charset="0"/>
              </a:rPr>
              <a:t>.</a:t>
            </a:r>
          </a:p>
          <a:p>
            <a:endParaRPr lang="ru-RU"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1" y="967286"/>
            <a:ext cx="2770496" cy="4382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5440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1550989"/>
          </a:xfrm>
        </p:spPr>
        <p:txBody>
          <a:bodyPr>
            <a:normAutofit fontScale="90000"/>
          </a:bodyPr>
          <a:lstStyle/>
          <a:p>
            <a:r>
              <a:rPr lang="en-US" b="1" dirty="0" smtClean="0"/>
              <a:t>1.Dars </a:t>
            </a:r>
            <a:r>
              <a:rPr lang="en-US" b="1" dirty="0" err="1" smtClean="0"/>
              <a:t>maqsadi</a:t>
            </a:r>
            <a:r>
              <a:rPr lang="en-US" b="1" dirty="0" smtClean="0"/>
              <a:t>,</a:t>
            </a:r>
            <a:br>
              <a:rPr lang="en-US" b="1" dirty="0" smtClean="0"/>
            </a:br>
            <a:r>
              <a:rPr lang="en-US" b="1" dirty="0" smtClean="0"/>
              <a:t>        2.Bajariladigan </a:t>
            </a:r>
            <a:r>
              <a:rPr lang="en-US" b="1" dirty="0" err="1" smtClean="0"/>
              <a:t>vazifa</a:t>
            </a:r>
            <a:r>
              <a:rPr lang="en-US" b="1" dirty="0" smtClean="0"/>
              <a:t>,</a:t>
            </a:r>
            <a:br>
              <a:rPr lang="en-US" b="1" dirty="0" smtClean="0"/>
            </a:br>
            <a:r>
              <a:rPr lang="en-US" b="1" dirty="0" smtClean="0"/>
              <a:t>                 3.Kutilayotgan </a:t>
            </a:r>
            <a:r>
              <a:rPr lang="en-US" b="1" dirty="0" err="1" smtClean="0"/>
              <a:t>natija</a:t>
            </a:r>
            <a:r>
              <a:rPr lang="en-US" b="1" dirty="0" smtClean="0"/>
              <a:t/>
            </a:r>
            <a:br>
              <a:rPr lang="en-US" b="1" dirty="0" smtClean="0"/>
            </a:br>
            <a:endParaRPr lang="ru-RU" b="1" dirty="0"/>
          </a:p>
        </p:txBody>
      </p:sp>
      <p:sp>
        <p:nvSpPr>
          <p:cNvPr id="3" name="Объект 2"/>
          <p:cNvSpPr>
            <a:spLocks noGrp="1"/>
          </p:cNvSpPr>
          <p:nvPr>
            <p:ph idx="1"/>
          </p:nvPr>
        </p:nvSpPr>
        <p:spPr/>
        <p:txBody>
          <a:bodyPr/>
          <a:lstStyle/>
          <a:p>
            <a:r>
              <a:rPr lang="en-US" sz="2400" b="1" dirty="0"/>
              <a:t>1.Dars </a:t>
            </a:r>
            <a:r>
              <a:rPr lang="en-US" sz="2400" b="1" dirty="0" err="1" smtClean="0"/>
              <a:t>maqsadi-Investitsiya</a:t>
            </a:r>
            <a:r>
              <a:rPr lang="en-US" sz="2400" b="1" dirty="0" smtClean="0"/>
              <a:t> </a:t>
            </a:r>
            <a:r>
              <a:rPr lang="en-US" sz="2400" b="1" dirty="0" err="1" smtClean="0"/>
              <a:t>moxiyati</a:t>
            </a:r>
            <a:r>
              <a:rPr lang="en-US" sz="2400" b="1" dirty="0" smtClean="0"/>
              <a:t> </a:t>
            </a:r>
            <a:r>
              <a:rPr lang="en-US" sz="2400" b="1" dirty="0" err="1" smtClean="0"/>
              <a:t>va</a:t>
            </a:r>
            <a:r>
              <a:rPr lang="en-US" sz="2400" b="1" dirty="0" smtClean="0"/>
              <a:t> </a:t>
            </a:r>
            <a:r>
              <a:rPr lang="en-US" sz="2400" b="1" dirty="0" err="1" smtClean="0"/>
              <a:t>unga</a:t>
            </a:r>
            <a:r>
              <a:rPr lang="en-US" sz="2400" b="1" dirty="0" smtClean="0"/>
              <a:t> </a:t>
            </a:r>
            <a:r>
              <a:rPr lang="en-US" sz="2400" b="1" dirty="0" err="1" smtClean="0"/>
              <a:t>bo’lgan</a:t>
            </a:r>
            <a:r>
              <a:rPr lang="en-US" sz="2400" b="1" dirty="0" smtClean="0"/>
              <a:t> </a:t>
            </a:r>
            <a:r>
              <a:rPr lang="en-US" sz="2400" b="1" dirty="0" err="1" smtClean="0"/>
              <a:t>talabning</a:t>
            </a:r>
            <a:r>
              <a:rPr lang="en-US" sz="2400" b="1" dirty="0" smtClean="0"/>
              <a:t> </a:t>
            </a:r>
            <a:r>
              <a:rPr lang="en-US" sz="2400" b="1" dirty="0" err="1" smtClean="0"/>
              <a:t>paydo</a:t>
            </a:r>
            <a:r>
              <a:rPr lang="en-US" sz="2400" b="1" dirty="0" smtClean="0"/>
              <a:t> </a:t>
            </a:r>
            <a:r>
              <a:rPr lang="en-US" sz="2400" b="1" dirty="0" err="1" smtClean="0"/>
              <a:t>bo’lishi,sabab</a:t>
            </a:r>
            <a:r>
              <a:rPr lang="en-US" sz="2400" b="1" dirty="0" smtClean="0"/>
              <a:t> </a:t>
            </a:r>
            <a:r>
              <a:rPr lang="en-US" sz="2400" b="1" dirty="0" err="1" smtClean="0"/>
              <a:t>va</a:t>
            </a:r>
            <a:r>
              <a:rPr lang="en-US" sz="2400" b="1" dirty="0" smtClean="0"/>
              <a:t> </a:t>
            </a:r>
            <a:r>
              <a:rPr lang="en-US" sz="2400" b="1" dirty="0" err="1" smtClean="0"/>
              <a:t>yechimlarini</a:t>
            </a:r>
            <a:r>
              <a:rPr lang="en-US" sz="2400" b="1" dirty="0" smtClean="0"/>
              <a:t> </a:t>
            </a:r>
            <a:r>
              <a:rPr lang="en-US" sz="2400" b="1" dirty="0" err="1" smtClean="0"/>
              <a:t>anglab</a:t>
            </a:r>
            <a:endParaRPr lang="en-US" sz="2400" b="1" dirty="0" smtClean="0"/>
          </a:p>
          <a:p>
            <a:pPr marL="0" indent="0">
              <a:buNone/>
            </a:pPr>
            <a:r>
              <a:rPr lang="en-US" sz="2400" b="1" dirty="0" err="1" smtClean="0"/>
              <a:t>yetish</a:t>
            </a:r>
            <a:endParaRPr lang="en-US" sz="2400" b="1" dirty="0" smtClean="0"/>
          </a:p>
          <a:p>
            <a:r>
              <a:rPr lang="en-US" sz="2400" b="1" dirty="0" smtClean="0"/>
              <a:t> 2.Bajariladigan </a:t>
            </a:r>
            <a:r>
              <a:rPr lang="en-US" sz="2400" b="1" dirty="0" err="1" smtClean="0"/>
              <a:t>vazifa</a:t>
            </a:r>
            <a:r>
              <a:rPr lang="en-US" sz="2400" b="1" dirty="0" smtClean="0"/>
              <a:t>-</a:t>
            </a:r>
            <a:r>
              <a:rPr lang="en-US" sz="2400" b="1" dirty="0"/>
              <a:t> </a:t>
            </a:r>
            <a:r>
              <a:rPr lang="en-US" sz="2400" b="1" dirty="0" err="1"/>
              <a:t>Investitsiyalar</a:t>
            </a:r>
            <a:r>
              <a:rPr lang="en-US" sz="2400" b="1" dirty="0"/>
              <a:t> </a:t>
            </a:r>
            <a:r>
              <a:rPr lang="en-US" sz="2400" b="1" dirty="0" err="1"/>
              <a:t>o`z</a:t>
            </a:r>
            <a:r>
              <a:rPr lang="en-US" sz="2400" b="1" dirty="0"/>
              <a:t> </a:t>
            </a:r>
            <a:r>
              <a:rPr lang="en-US" sz="2400" b="1" dirty="0" err="1"/>
              <a:t>ichiga</a:t>
            </a:r>
            <a:r>
              <a:rPr lang="en-US" sz="2400" b="1" dirty="0"/>
              <a:t> </a:t>
            </a:r>
            <a:r>
              <a:rPr lang="en-US" sz="2400" b="1" dirty="0" err="1"/>
              <a:t>foyda</a:t>
            </a:r>
            <a:r>
              <a:rPr lang="en-US" sz="2400" b="1" dirty="0"/>
              <a:t> </a:t>
            </a:r>
            <a:r>
              <a:rPr lang="ru-RU" sz="2400" b="1" dirty="0"/>
              <a:t>(</a:t>
            </a:r>
            <a:r>
              <a:rPr lang="en-US" sz="2400" b="1" dirty="0" err="1"/>
              <a:t>daromad</a:t>
            </a:r>
            <a:r>
              <a:rPr lang="ru-RU" sz="2400" b="1" dirty="0"/>
              <a:t>) </a:t>
            </a:r>
            <a:r>
              <a:rPr lang="en-US" sz="2400" b="1" dirty="0" err="1"/>
              <a:t>olish</a:t>
            </a:r>
            <a:r>
              <a:rPr lang="en-US" sz="2400" b="1" dirty="0"/>
              <a:t> </a:t>
            </a:r>
            <a:r>
              <a:rPr lang="en-US" sz="2400" b="1" dirty="0" err="1"/>
              <a:t>va</a:t>
            </a:r>
            <a:r>
              <a:rPr lang="en-US" sz="2400" b="1" dirty="0"/>
              <a:t> </a:t>
            </a:r>
            <a:r>
              <a:rPr lang="en-US" sz="2400" b="1" dirty="0" err="1"/>
              <a:t>ijtimoiy</a:t>
            </a:r>
            <a:r>
              <a:rPr lang="en-US" sz="2400" b="1" dirty="0"/>
              <a:t>  </a:t>
            </a:r>
            <a:r>
              <a:rPr lang="en-US" sz="2400" b="1" dirty="0" err="1"/>
              <a:t>samaraga</a:t>
            </a:r>
            <a:r>
              <a:rPr lang="en-US" sz="2400" b="1" dirty="0"/>
              <a:t>   </a:t>
            </a:r>
            <a:r>
              <a:rPr lang="en-US" sz="2400" b="1" dirty="0" err="1"/>
              <a:t>erishish</a:t>
            </a:r>
            <a:r>
              <a:rPr lang="en-US" sz="2400" b="1" dirty="0"/>
              <a:t> </a:t>
            </a:r>
            <a:r>
              <a:rPr lang="en-US" sz="2400" b="1" dirty="0" err="1" smtClean="0"/>
              <a:t>uchun</a:t>
            </a:r>
            <a:r>
              <a:rPr lang="en-US" sz="2400" b="1" dirty="0" smtClean="0"/>
              <a:t> </a:t>
            </a:r>
            <a:r>
              <a:rPr lang="en-US" sz="2400" b="1" dirty="0" err="1" smtClean="0"/>
              <a:t>berilgan</a:t>
            </a:r>
            <a:r>
              <a:rPr lang="en-US" sz="2400" b="1" dirty="0" smtClean="0"/>
              <a:t> </a:t>
            </a:r>
            <a:r>
              <a:rPr lang="en-US" sz="2400" b="1" dirty="0" err="1" smtClean="0"/>
              <a:t>vazifalarni</a:t>
            </a:r>
            <a:r>
              <a:rPr lang="en-US" sz="2400" b="1" dirty="0" smtClean="0"/>
              <a:t> </a:t>
            </a:r>
            <a:r>
              <a:rPr lang="en-US" sz="2400" b="1" dirty="0" err="1" smtClean="0"/>
              <a:t>yechish</a:t>
            </a:r>
            <a:r>
              <a:rPr lang="en-US" sz="2400" b="1" dirty="0" smtClean="0"/>
              <a:t> </a:t>
            </a:r>
            <a:r>
              <a:rPr lang="en-US" sz="2400" b="1" dirty="0" err="1" smtClean="0"/>
              <a:t>bilan</a:t>
            </a:r>
            <a:r>
              <a:rPr lang="en-US" sz="2400" b="1" dirty="0" smtClean="0"/>
              <a:t> </a:t>
            </a:r>
            <a:r>
              <a:rPr lang="en-US" sz="2400" b="1" dirty="0" err="1" smtClean="0"/>
              <a:t>bog’liq</a:t>
            </a:r>
            <a:r>
              <a:rPr lang="en-US" sz="2400" b="1" dirty="0" smtClean="0"/>
              <a:t> </a:t>
            </a:r>
            <a:r>
              <a:rPr lang="en-US" sz="2400" b="1" dirty="0" err="1" smtClean="0"/>
              <a:t>qoidalar</a:t>
            </a:r>
            <a:r>
              <a:rPr lang="en-US" sz="2400" b="1" dirty="0" smtClean="0"/>
              <a:t> </a:t>
            </a:r>
            <a:r>
              <a:rPr lang="en-US" sz="2400" b="1" dirty="0" err="1" smtClean="0"/>
              <a:t>bilan</a:t>
            </a:r>
            <a:r>
              <a:rPr lang="en-US" sz="2400" b="1" dirty="0" smtClean="0"/>
              <a:t> </a:t>
            </a:r>
            <a:r>
              <a:rPr lang="en-US" sz="2400" b="1" dirty="0" err="1" smtClean="0"/>
              <a:t>tanishib</a:t>
            </a:r>
            <a:r>
              <a:rPr lang="en-US" sz="2400" b="1" dirty="0" smtClean="0"/>
              <a:t> </a:t>
            </a:r>
            <a:r>
              <a:rPr lang="en-US" sz="2400" b="1" dirty="0" err="1" smtClean="0"/>
              <a:t>chiqish</a:t>
            </a:r>
            <a:endParaRPr lang="en-US" sz="2400" b="1" dirty="0" smtClean="0"/>
          </a:p>
          <a:p>
            <a:r>
              <a:rPr lang="en-US" sz="2400" b="1" dirty="0"/>
              <a:t>3.Kutilayotgan </a:t>
            </a:r>
            <a:r>
              <a:rPr lang="en-US" sz="2400" b="1" dirty="0" err="1" smtClean="0"/>
              <a:t>natija</a:t>
            </a:r>
            <a:r>
              <a:rPr lang="en-US" sz="2400" b="1" dirty="0" smtClean="0"/>
              <a:t>-</a:t>
            </a:r>
            <a:r>
              <a:rPr lang="en-US" sz="2400" b="1" dirty="0"/>
              <a:t> </a:t>
            </a:r>
            <a:r>
              <a:rPr lang="en-US" sz="2400" b="1" dirty="0" err="1" smtClean="0"/>
              <a:t>Investitsiyalar</a:t>
            </a:r>
            <a:r>
              <a:rPr lang="en-US" sz="2400" b="1" dirty="0"/>
              <a:t> </a:t>
            </a:r>
            <a:r>
              <a:rPr lang="en-US" sz="2400" b="1" dirty="0" err="1" smtClean="0"/>
              <a:t>kiritishda</a:t>
            </a:r>
            <a:r>
              <a:rPr lang="en-US" sz="2400" b="1" dirty="0" smtClean="0"/>
              <a:t> </a:t>
            </a:r>
            <a:r>
              <a:rPr lang="en-US" sz="2400" b="1" dirty="0" err="1" smtClean="0"/>
              <a:t>uning</a:t>
            </a:r>
            <a:r>
              <a:rPr lang="en-US" sz="2400" b="1" dirty="0" smtClean="0"/>
              <a:t> </a:t>
            </a:r>
            <a:r>
              <a:rPr lang="en-US" sz="2400" b="1" dirty="0" err="1" smtClean="0"/>
              <a:t>salbiy</a:t>
            </a:r>
            <a:r>
              <a:rPr lang="en-US" sz="2400" b="1" dirty="0" smtClean="0"/>
              <a:t> </a:t>
            </a:r>
            <a:r>
              <a:rPr lang="en-US" sz="2400" b="1" dirty="0" err="1" smtClean="0"/>
              <a:t>va</a:t>
            </a:r>
            <a:r>
              <a:rPr lang="en-US" sz="2400" b="1" dirty="0" smtClean="0"/>
              <a:t> </a:t>
            </a:r>
            <a:r>
              <a:rPr lang="en-US" sz="2400" b="1" dirty="0" err="1" smtClean="0"/>
              <a:t>ijobiy</a:t>
            </a:r>
            <a:r>
              <a:rPr lang="en-US" sz="2400" b="1" dirty="0" smtClean="0"/>
              <a:t> </a:t>
            </a:r>
            <a:r>
              <a:rPr lang="en-US" sz="2400" b="1" dirty="0" err="1" smtClean="0"/>
              <a:t>tomonlarini</a:t>
            </a:r>
            <a:r>
              <a:rPr lang="en-US" sz="2400" b="1" dirty="0" smtClean="0"/>
              <a:t> </a:t>
            </a:r>
            <a:r>
              <a:rPr lang="en-US" sz="2400" b="1" dirty="0" err="1" smtClean="0"/>
              <a:t>ajrata</a:t>
            </a:r>
            <a:r>
              <a:rPr lang="en-US" sz="2400" b="1" dirty="0" smtClean="0"/>
              <a:t> </a:t>
            </a:r>
            <a:r>
              <a:rPr lang="en-US" sz="2400" b="1" dirty="0" err="1" smtClean="0"/>
              <a:t>oladi</a:t>
            </a:r>
            <a:endParaRPr lang="en-US" sz="2400" b="1" dirty="0" smtClean="0"/>
          </a:p>
          <a:p>
            <a:endParaRPr lang="en-US" dirty="0" smtClean="0"/>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4002" y="870424"/>
            <a:ext cx="2629120" cy="460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591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Investitsiyalar</a:t>
            </a:r>
            <a:r>
              <a:rPr lang="en-US" dirty="0" smtClean="0"/>
              <a:t> </a:t>
            </a:r>
            <a:r>
              <a:rPr lang="en-US" dirty="0" err="1" smtClean="0"/>
              <a:t>kiritish</a:t>
            </a:r>
            <a:r>
              <a:rPr lang="en-US" dirty="0" smtClean="0"/>
              <a:t> </a:t>
            </a:r>
            <a:r>
              <a:rPr lang="en-US" dirty="0" err="1" smtClean="0"/>
              <a:t>vaqti</a:t>
            </a:r>
            <a:r>
              <a:rPr lang="en-US" dirty="0" smtClean="0"/>
              <a:t> </a:t>
            </a:r>
            <a:r>
              <a:rPr lang="en-US" dirty="0" err="1" smtClean="0"/>
              <a:t>keldi-sabab</a:t>
            </a:r>
            <a:r>
              <a:rPr lang="en-US" dirty="0" smtClean="0"/>
              <a:t>!</a:t>
            </a:r>
            <a:br>
              <a:rPr lang="en-US" dirty="0" smtClean="0"/>
            </a:br>
            <a:r>
              <a:rPr lang="en-US" dirty="0" err="1"/>
              <a:t>Tahlil</a:t>
            </a:r>
            <a:r>
              <a:rPr lang="en-US" dirty="0"/>
              <a:t> </a:t>
            </a:r>
            <a:r>
              <a:rPr lang="en-US" dirty="0" err="1"/>
              <a:t>qilamiz</a:t>
            </a:r>
            <a:r>
              <a:rPr lang="en-US" dirty="0"/>
              <a:t> </a:t>
            </a:r>
            <a:endParaRPr lang="ru-RU" dirty="0"/>
          </a:p>
        </p:txBody>
      </p:sp>
      <p:sp>
        <p:nvSpPr>
          <p:cNvPr id="3" name="Объект 2"/>
          <p:cNvSpPr>
            <a:spLocks noGrp="1"/>
          </p:cNvSpPr>
          <p:nvPr>
            <p:ph idx="1"/>
          </p:nvPr>
        </p:nvSpPr>
        <p:spPr/>
        <p:txBody>
          <a:bodyPr/>
          <a:lstStyle/>
          <a:p>
            <a:r>
              <a:rPr lang="en-US" b="1" dirty="0" err="1" smtClean="0">
                <a:solidFill>
                  <a:srgbClr val="FF0000"/>
                </a:solidFill>
              </a:rPr>
              <a:t>Biznesga</a:t>
            </a:r>
            <a:r>
              <a:rPr lang="en-US" b="1" dirty="0" smtClean="0">
                <a:solidFill>
                  <a:srgbClr val="FF0000"/>
                </a:solidFill>
              </a:rPr>
              <a:t> </a:t>
            </a:r>
            <a:r>
              <a:rPr lang="en-US" b="1" dirty="0" err="1" smtClean="0">
                <a:solidFill>
                  <a:srgbClr val="FF0000"/>
                </a:solidFill>
              </a:rPr>
              <a:t>o’zgartirish</a:t>
            </a:r>
            <a:r>
              <a:rPr lang="en-US" b="1" dirty="0" smtClean="0">
                <a:solidFill>
                  <a:srgbClr val="FF0000"/>
                </a:solidFill>
              </a:rPr>
              <a:t> </a:t>
            </a:r>
            <a:r>
              <a:rPr lang="en-US" b="1" dirty="0" err="1" smtClean="0">
                <a:solidFill>
                  <a:srgbClr val="FF0000"/>
                </a:solidFill>
              </a:rPr>
              <a:t>kiritish</a:t>
            </a:r>
            <a:r>
              <a:rPr lang="en-US" b="1" dirty="0" smtClean="0">
                <a:solidFill>
                  <a:srgbClr val="FF0000"/>
                </a:solidFill>
              </a:rPr>
              <a:t> </a:t>
            </a:r>
            <a:r>
              <a:rPr lang="en-US" b="1" dirty="0" err="1" smtClean="0">
                <a:solidFill>
                  <a:srgbClr val="FF0000"/>
                </a:solidFill>
              </a:rPr>
              <a:t>avvalo</a:t>
            </a:r>
            <a:r>
              <a:rPr lang="en-US" b="1" dirty="0" smtClean="0">
                <a:solidFill>
                  <a:srgbClr val="FF0000"/>
                </a:solidFill>
              </a:rPr>
              <a:t> </a:t>
            </a:r>
            <a:r>
              <a:rPr lang="en-US" b="1" dirty="0" err="1" smtClean="0">
                <a:solidFill>
                  <a:srgbClr val="FF0000"/>
                </a:solidFill>
              </a:rPr>
              <a:t>bu</a:t>
            </a:r>
            <a:r>
              <a:rPr lang="en-US" b="1" dirty="0" smtClean="0">
                <a:solidFill>
                  <a:srgbClr val="FF0000"/>
                </a:solidFill>
              </a:rPr>
              <a:t> </a:t>
            </a:r>
            <a:r>
              <a:rPr lang="en-US" b="1" dirty="0" err="1" smtClean="0">
                <a:solidFill>
                  <a:srgbClr val="FF0000"/>
                </a:solidFill>
              </a:rPr>
              <a:t>pul</a:t>
            </a:r>
            <a:r>
              <a:rPr lang="en-US" b="1" dirty="0" smtClean="0">
                <a:solidFill>
                  <a:srgbClr val="FF0000"/>
                </a:solidFill>
              </a:rPr>
              <a:t> </a:t>
            </a:r>
            <a:r>
              <a:rPr lang="en-US" b="1" dirty="0" err="1" smtClean="0">
                <a:solidFill>
                  <a:srgbClr val="FF0000"/>
                </a:solidFill>
              </a:rPr>
              <a:t>bloklarini</a:t>
            </a:r>
            <a:r>
              <a:rPr lang="en-US" b="1" dirty="0" smtClean="0">
                <a:solidFill>
                  <a:srgbClr val="FF0000"/>
                </a:solidFill>
              </a:rPr>
              <a:t> </a:t>
            </a:r>
            <a:r>
              <a:rPr lang="en-US" b="1" dirty="0" err="1" smtClean="0">
                <a:solidFill>
                  <a:srgbClr val="FF0000"/>
                </a:solidFill>
              </a:rPr>
              <a:t>yechish</a:t>
            </a:r>
            <a:r>
              <a:rPr lang="en-US" b="1" dirty="0" smtClean="0">
                <a:solidFill>
                  <a:srgbClr val="FF0000"/>
                </a:solidFill>
              </a:rPr>
              <a:t> </a:t>
            </a:r>
            <a:r>
              <a:rPr lang="en-US" b="1" dirty="0" err="1" smtClean="0">
                <a:solidFill>
                  <a:srgbClr val="FF0000"/>
                </a:solidFill>
              </a:rPr>
              <a:t>degani</a:t>
            </a:r>
            <a:endParaRPr lang="en-US" b="1" dirty="0" smtClean="0">
              <a:solidFill>
                <a:srgbClr val="FF0000"/>
              </a:solidFill>
            </a:endParaRPr>
          </a:p>
          <a:p>
            <a:r>
              <a:rPr lang="en-US" dirty="0" err="1"/>
              <a:t>O'zgarishlar</a:t>
            </a:r>
            <a:r>
              <a:rPr lang="en-US" dirty="0"/>
              <a:t> </a:t>
            </a:r>
            <a:r>
              <a:rPr lang="en-US" dirty="0" err="1"/>
              <a:t>sizni</a:t>
            </a:r>
            <a:r>
              <a:rPr lang="en-US" dirty="0"/>
              <a:t> </a:t>
            </a:r>
            <a:r>
              <a:rPr lang="en-US" dirty="0" err="1"/>
              <a:t>badavlatroq</a:t>
            </a:r>
            <a:r>
              <a:rPr lang="en-US" dirty="0"/>
              <a:t> </a:t>
            </a:r>
            <a:r>
              <a:rPr lang="en-US" dirty="0" err="1"/>
              <a:t>qiladi</a:t>
            </a:r>
            <a:r>
              <a:rPr lang="en-US" dirty="0"/>
              <a:t>. </a:t>
            </a:r>
            <a:r>
              <a:rPr lang="en-US" dirty="0" err="1"/>
              <a:t>Asosiysi</a:t>
            </a:r>
            <a:r>
              <a:rPr lang="en-US" dirty="0"/>
              <a:t> </a:t>
            </a:r>
            <a:r>
              <a:rPr lang="en-US" dirty="0" err="1"/>
              <a:t>moslashishga</a:t>
            </a:r>
            <a:r>
              <a:rPr lang="en-US" dirty="0"/>
              <a:t> </a:t>
            </a:r>
            <a:r>
              <a:rPr lang="en-US" dirty="0" err="1"/>
              <a:t>tayyor</a:t>
            </a:r>
            <a:r>
              <a:rPr lang="en-US" dirty="0"/>
              <a:t> </a:t>
            </a:r>
            <a:r>
              <a:rPr lang="en-US" dirty="0" err="1"/>
              <a:t>turish</a:t>
            </a:r>
            <a:r>
              <a:rPr lang="en-US" dirty="0"/>
              <a:t> </a:t>
            </a:r>
            <a:r>
              <a:rPr lang="en-US" dirty="0" err="1"/>
              <a:t>kerak</a:t>
            </a:r>
            <a:r>
              <a:rPr lang="en-US" dirty="0"/>
              <a:t>. </a:t>
            </a:r>
            <a:endParaRPr lang="en-US" dirty="0" smtClean="0"/>
          </a:p>
          <a:p>
            <a:r>
              <a:rPr lang="en-US" dirty="0" err="1" smtClean="0"/>
              <a:t>Investitsiya</a:t>
            </a:r>
            <a:r>
              <a:rPr lang="en-US" dirty="0" smtClean="0"/>
              <a:t> </a:t>
            </a:r>
            <a:r>
              <a:rPr lang="en-US" dirty="0" err="1" smtClean="0"/>
              <a:t>kiritish</a:t>
            </a:r>
            <a:r>
              <a:rPr lang="en-US" dirty="0" smtClean="0"/>
              <a:t> </a:t>
            </a:r>
            <a:r>
              <a:rPr lang="en-US" dirty="0" err="1" smtClean="0"/>
              <a:t>uchun</a:t>
            </a:r>
            <a:r>
              <a:rPr lang="en-US" dirty="0" smtClean="0"/>
              <a:t> </a:t>
            </a:r>
            <a:r>
              <a:rPr lang="en-US" dirty="0" err="1" smtClean="0"/>
              <a:t>sizda</a:t>
            </a:r>
            <a:r>
              <a:rPr lang="en-US" dirty="0" smtClean="0"/>
              <a:t> </a:t>
            </a:r>
            <a:r>
              <a:rPr lang="en-US" dirty="0" err="1" smtClean="0"/>
              <a:t>investitsiyaga</a:t>
            </a:r>
            <a:r>
              <a:rPr lang="en-US" dirty="0" smtClean="0"/>
              <a:t> </a:t>
            </a:r>
            <a:r>
              <a:rPr lang="en-US" dirty="0" err="1" smtClean="0"/>
              <a:t>bo’lgan</a:t>
            </a:r>
            <a:r>
              <a:rPr lang="en-US" dirty="0" smtClean="0"/>
              <a:t> </a:t>
            </a:r>
            <a:r>
              <a:rPr lang="en-US" dirty="0" err="1" smtClean="0"/>
              <a:t>talab</a:t>
            </a:r>
            <a:r>
              <a:rPr lang="en-US" dirty="0" smtClean="0"/>
              <a:t> </a:t>
            </a:r>
            <a:r>
              <a:rPr lang="en-US" dirty="0" err="1" smtClean="0"/>
              <a:t>yani</a:t>
            </a:r>
            <a:r>
              <a:rPr lang="en-US" dirty="0" smtClean="0"/>
              <a:t> </a:t>
            </a:r>
            <a:r>
              <a:rPr lang="en-US" dirty="0" err="1" smtClean="0"/>
              <a:t>moliyaviy</a:t>
            </a:r>
            <a:r>
              <a:rPr lang="en-US" dirty="0" smtClean="0"/>
              <a:t> </a:t>
            </a:r>
            <a:r>
              <a:rPr lang="en-US" dirty="0" err="1" smtClean="0"/>
              <a:t>chegarani</a:t>
            </a:r>
            <a:r>
              <a:rPr lang="en-US" dirty="0" smtClean="0"/>
              <a:t> </a:t>
            </a:r>
            <a:r>
              <a:rPr lang="en-US" dirty="0" err="1" smtClean="0"/>
              <a:t>oshirib</a:t>
            </a:r>
            <a:r>
              <a:rPr lang="en-US" dirty="0" smtClean="0"/>
              <a:t> </a:t>
            </a:r>
            <a:r>
              <a:rPr lang="en-US" dirty="0" err="1" smtClean="0"/>
              <a:t>va</a:t>
            </a:r>
            <a:r>
              <a:rPr lang="en-US" dirty="0" smtClean="0"/>
              <a:t> </a:t>
            </a:r>
            <a:r>
              <a:rPr lang="en-US" dirty="0" err="1" smtClean="0"/>
              <a:t>maqsadlarga</a:t>
            </a:r>
            <a:r>
              <a:rPr lang="en-US" dirty="0" smtClean="0"/>
              <a:t> </a:t>
            </a:r>
            <a:r>
              <a:rPr lang="en-US" dirty="0" err="1" smtClean="0"/>
              <a:t>erishish</a:t>
            </a:r>
            <a:r>
              <a:rPr lang="en-US" dirty="0" smtClean="0"/>
              <a:t> </a:t>
            </a:r>
            <a:r>
              <a:rPr lang="en-US" dirty="0" err="1" smtClean="0"/>
              <a:t>uchun</a:t>
            </a:r>
            <a:r>
              <a:rPr lang="en-US" dirty="0" smtClean="0"/>
              <a:t> </a:t>
            </a:r>
            <a:r>
              <a:rPr lang="en-US" dirty="0" err="1" smtClean="0"/>
              <a:t>dastlabki</a:t>
            </a:r>
            <a:r>
              <a:rPr lang="en-US" dirty="0" smtClean="0"/>
              <a:t> </a:t>
            </a:r>
            <a:r>
              <a:rPr lang="en-US" dirty="0" err="1" smtClean="0"/>
              <a:t>qadamlarni</a:t>
            </a:r>
            <a:r>
              <a:rPr lang="en-US" dirty="0" smtClean="0"/>
              <a:t> </a:t>
            </a:r>
            <a:r>
              <a:rPr lang="en-US" dirty="0" err="1" smtClean="0"/>
              <a:t>bosib</a:t>
            </a:r>
            <a:r>
              <a:rPr lang="en-US" dirty="0" smtClean="0"/>
              <a:t> </a:t>
            </a:r>
            <a:r>
              <a:rPr lang="en-US" dirty="0" err="1" smtClean="0"/>
              <a:t>o’tishingiz</a:t>
            </a:r>
            <a:r>
              <a:rPr lang="en-US" dirty="0" smtClean="0"/>
              <a:t> </a:t>
            </a:r>
            <a:r>
              <a:rPr lang="en-US" dirty="0" err="1" smtClean="0"/>
              <a:t>imkon</a:t>
            </a:r>
            <a:r>
              <a:rPr lang="en-US" dirty="0" smtClean="0"/>
              <a:t> </a:t>
            </a:r>
            <a:r>
              <a:rPr lang="en-US" dirty="0" err="1" smtClean="0"/>
              <a:t>qadar</a:t>
            </a:r>
            <a:r>
              <a:rPr lang="en-US" dirty="0" smtClean="0"/>
              <a:t> </a:t>
            </a:r>
            <a:r>
              <a:rPr lang="en-US" dirty="0" err="1" smtClean="0"/>
              <a:t>to’g’ridir</a:t>
            </a:r>
            <a:r>
              <a:rPr lang="en-US" dirty="0" smtClean="0"/>
              <a:t>.</a:t>
            </a:r>
          </a:p>
          <a:p>
            <a:r>
              <a:rPr lang="en-US" dirty="0" err="1" smtClean="0"/>
              <a:t>Sabab</a:t>
            </a:r>
            <a:r>
              <a:rPr lang="en-US" dirty="0" smtClean="0"/>
              <a:t> </a:t>
            </a:r>
            <a:r>
              <a:rPr lang="en-US" dirty="0" err="1" smtClean="0"/>
              <a:t>Investitsiya</a:t>
            </a:r>
            <a:r>
              <a:rPr lang="en-US" dirty="0" smtClean="0"/>
              <a:t> </a:t>
            </a:r>
            <a:r>
              <a:rPr lang="en-US" dirty="0" err="1" smtClean="0"/>
              <a:t>kiritish</a:t>
            </a:r>
            <a:r>
              <a:rPr lang="en-US" dirty="0" smtClean="0"/>
              <a:t> </a:t>
            </a:r>
            <a:r>
              <a:rPr lang="en-US" dirty="0" err="1" smtClean="0"/>
              <a:t>uchun</a:t>
            </a:r>
            <a:r>
              <a:rPr lang="en-US" dirty="0" smtClean="0"/>
              <a:t> </a:t>
            </a:r>
            <a:r>
              <a:rPr lang="en-US" dirty="0" err="1" smtClean="0"/>
              <a:t>sizda</a:t>
            </a:r>
            <a:r>
              <a:rPr lang="en-US" dirty="0" smtClean="0"/>
              <a:t> </a:t>
            </a:r>
            <a:r>
              <a:rPr lang="en-US" dirty="0" err="1" smtClean="0"/>
              <a:t>dastlabki</a:t>
            </a:r>
            <a:r>
              <a:rPr lang="en-US" dirty="0" smtClean="0"/>
              <a:t> </a:t>
            </a:r>
            <a:r>
              <a:rPr lang="en-US" dirty="0" err="1" smtClean="0"/>
              <a:t>moliyaviy</a:t>
            </a:r>
            <a:r>
              <a:rPr lang="en-US" dirty="0" smtClean="0"/>
              <a:t> </a:t>
            </a:r>
            <a:r>
              <a:rPr lang="en-US" dirty="0" err="1" smtClean="0"/>
              <a:t>bilimlar</a:t>
            </a:r>
            <a:r>
              <a:rPr lang="en-US" dirty="0" smtClean="0"/>
              <a:t> </a:t>
            </a:r>
            <a:r>
              <a:rPr lang="en-US" dirty="0" err="1" smtClean="0"/>
              <a:t>bo’lish</a:t>
            </a:r>
            <a:r>
              <a:rPr lang="en-US" dirty="0" smtClean="0"/>
              <a:t> </a:t>
            </a:r>
            <a:r>
              <a:rPr lang="en-US" dirty="0" err="1" smtClean="0"/>
              <a:t>kerak</a:t>
            </a:r>
            <a:r>
              <a:rPr lang="en-US" dirty="0" smtClean="0"/>
              <a:t>.</a:t>
            </a:r>
          </a:p>
          <a:p>
            <a:r>
              <a:rPr lang="en-US" b="1" dirty="0" err="1" smtClean="0">
                <a:solidFill>
                  <a:srgbClr val="FF0000"/>
                </a:solidFill>
              </a:rPr>
              <a:t>Bular</a:t>
            </a:r>
            <a:r>
              <a:rPr lang="en-US" b="1" dirty="0" smtClean="0">
                <a:solidFill>
                  <a:srgbClr val="FF0000"/>
                </a:solidFill>
              </a:rPr>
              <a:t> </a:t>
            </a:r>
            <a:r>
              <a:rPr lang="en-US" b="1" dirty="0" err="1" smtClean="0">
                <a:solidFill>
                  <a:srgbClr val="FF0000"/>
                </a:solidFill>
              </a:rPr>
              <a:t>sizda</a:t>
            </a:r>
            <a:r>
              <a:rPr lang="en-US" b="1" dirty="0" smtClean="0">
                <a:solidFill>
                  <a:srgbClr val="FF0000"/>
                </a:solidFill>
              </a:rPr>
              <a:t> </a:t>
            </a:r>
            <a:r>
              <a:rPr lang="en-US" b="1" dirty="0" err="1" smtClean="0">
                <a:solidFill>
                  <a:srgbClr val="FF0000"/>
                </a:solidFill>
              </a:rPr>
              <a:t>bormi</a:t>
            </a:r>
            <a:r>
              <a:rPr lang="en-US" b="1" dirty="0" smtClean="0">
                <a:solidFill>
                  <a:srgbClr val="FF0000"/>
                </a:solidFill>
              </a:rPr>
              <a:t>??????(keys –</a:t>
            </a:r>
            <a:r>
              <a:rPr lang="en-US" b="1" dirty="0" err="1" smtClean="0">
                <a:solidFill>
                  <a:srgbClr val="FF0000"/>
                </a:solidFill>
              </a:rPr>
              <a:t>muammoli</a:t>
            </a:r>
            <a:r>
              <a:rPr lang="en-US" b="1" dirty="0" smtClean="0">
                <a:solidFill>
                  <a:srgbClr val="FF0000"/>
                </a:solidFill>
              </a:rPr>
              <a:t> </a:t>
            </a:r>
            <a:r>
              <a:rPr lang="en-US" b="1" dirty="0" err="1" smtClean="0">
                <a:solidFill>
                  <a:srgbClr val="FF0000"/>
                </a:solidFill>
              </a:rPr>
              <a:t>vaziyat</a:t>
            </a:r>
            <a:r>
              <a:rPr lang="en-US" b="1" dirty="0" smtClean="0">
                <a:solidFill>
                  <a:srgbClr val="FF0000"/>
                </a:solidFill>
              </a:rPr>
              <a:t>)</a:t>
            </a:r>
          </a:p>
          <a:p>
            <a:r>
              <a:rPr lang="en-US" dirty="0" err="1" smtClean="0"/>
              <a:t>Investitsiya</a:t>
            </a:r>
            <a:r>
              <a:rPr lang="en-US" dirty="0" smtClean="0"/>
              <a:t> </a:t>
            </a:r>
            <a:r>
              <a:rPr lang="en-US" dirty="0" err="1" smtClean="0"/>
              <a:t>orqali</a:t>
            </a:r>
            <a:r>
              <a:rPr lang="en-US" dirty="0"/>
              <a:t>-</a:t>
            </a:r>
            <a:r>
              <a:rPr lang="en-US" dirty="0" smtClean="0"/>
              <a:t>---</a:t>
            </a:r>
            <a:r>
              <a:rPr lang="en-US" dirty="0" err="1" smtClean="0"/>
              <a:t>Korxonamga</a:t>
            </a:r>
            <a:r>
              <a:rPr lang="en-US" dirty="0" smtClean="0"/>
              <a:t> </a:t>
            </a:r>
            <a:r>
              <a:rPr lang="en-US" dirty="0" err="1" smtClean="0"/>
              <a:t>pul</a:t>
            </a:r>
            <a:r>
              <a:rPr lang="en-US" dirty="0" smtClean="0"/>
              <a:t> </a:t>
            </a:r>
            <a:r>
              <a:rPr lang="en-US" dirty="0" err="1" smtClean="0"/>
              <a:t>kiritaman.Pul</a:t>
            </a:r>
            <a:r>
              <a:rPr lang="en-US" dirty="0" smtClean="0"/>
              <a:t> </a:t>
            </a:r>
            <a:r>
              <a:rPr lang="en-US" dirty="0" err="1"/>
              <a:t>barcha</a:t>
            </a:r>
            <a:r>
              <a:rPr lang="en-US" dirty="0"/>
              <a:t> </a:t>
            </a:r>
            <a:r>
              <a:rPr lang="en-US" dirty="0" err="1"/>
              <a:t>muommolarni</a:t>
            </a:r>
            <a:r>
              <a:rPr lang="en-US" dirty="0"/>
              <a:t> </a:t>
            </a:r>
            <a:r>
              <a:rPr lang="en-US" dirty="0" err="1"/>
              <a:t>bartaraf</a:t>
            </a:r>
            <a:r>
              <a:rPr lang="en-US" dirty="0"/>
              <a:t> </a:t>
            </a:r>
            <a:r>
              <a:rPr lang="en-US" dirty="0" err="1"/>
              <a:t>etadi</a:t>
            </a:r>
            <a:r>
              <a:rPr lang="en-US" dirty="0"/>
              <a:t> deb </a:t>
            </a:r>
            <a:r>
              <a:rPr lang="en-US" dirty="0" err="1"/>
              <a:t>o'ylasang</a:t>
            </a:r>
            <a:r>
              <a:rPr lang="en-US" dirty="0"/>
              <a:t>, </a:t>
            </a:r>
            <a:r>
              <a:rPr lang="en-US" dirty="0" err="1"/>
              <a:t>senga</a:t>
            </a:r>
            <a:r>
              <a:rPr lang="en-US" dirty="0"/>
              <a:t> </a:t>
            </a:r>
            <a:r>
              <a:rPr lang="en-US" dirty="0" err="1"/>
              <a:t>qiyin</a:t>
            </a:r>
            <a:r>
              <a:rPr lang="en-US" dirty="0"/>
              <a:t> </a:t>
            </a:r>
            <a:r>
              <a:rPr lang="en-US" dirty="0" err="1" smtClean="0"/>
              <a:t>bo'ladi</a:t>
            </a:r>
            <a:endParaRPr lang="en-US" dirty="0" smtClean="0"/>
          </a:p>
          <a:p>
            <a:endParaRPr lang="en-US" dirty="0"/>
          </a:p>
          <a:p>
            <a:endParaRPr lang="en-US" dirty="0" smtClean="0"/>
          </a:p>
          <a:p>
            <a:endParaRPr lang="ru-RU" dirty="0"/>
          </a:p>
        </p:txBody>
      </p:sp>
      <p:pic>
        <p:nvPicPr>
          <p:cNvPr id="2050"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89659" y="975050"/>
            <a:ext cx="2442949" cy="4333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780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Investitsiyalar</a:t>
            </a:r>
            <a:r>
              <a:rPr lang="en-US" dirty="0"/>
              <a:t> </a:t>
            </a:r>
            <a:r>
              <a:rPr lang="en-US" dirty="0" err="1"/>
              <a:t>kiritish</a:t>
            </a:r>
            <a:r>
              <a:rPr lang="en-US" dirty="0"/>
              <a:t> </a:t>
            </a:r>
            <a:r>
              <a:rPr lang="en-US" dirty="0" err="1"/>
              <a:t>vaqti</a:t>
            </a:r>
            <a:r>
              <a:rPr lang="en-US" dirty="0"/>
              <a:t> </a:t>
            </a:r>
            <a:r>
              <a:rPr lang="en-US" dirty="0" err="1"/>
              <a:t>keldi-sabab</a:t>
            </a:r>
            <a:r>
              <a:rPr lang="en-US" dirty="0" smtClean="0"/>
              <a:t>!</a:t>
            </a:r>
            <a:br>
              <a:rPr lang="en-US" dirty="0" smtClean="0"/>
            </a:br>
            <a:r>
              <a:rPr lang="en-US" dirty="0" err="1" smtClean="0"/>
              <a:t>Tahlil</a:t>
            </a:r>
            <a:r>
              <a:rPr lang="en-US" dirty="0" smtClean="0"/>
              <a:t> </a:t>
            </a:r>
            <a:r>
              <a:rPr lang="en-US" dirty="0" err="1" smtClean="0"/>
              <a:t>qilamiz</a:t>
            </a:r>
            <a:r>
              <a:rPr lang="en-US" dirty="0" smtClean="0"/>
              <a:t>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938422509"/>
              </p:ext>
            </p:extLst>
          </p:nvPr>
        </p:nvGraphicFramePr>
        <p:xfrm>
          <a:off x="677333" y="1746914"/>
          <a:ext cx="8596842" cy="4899545"/>
        </p:xfrm>
        <a:graphic>
          <a:graphicData uri="http://schemas.openxmlformats.org/drawingml/2006/table">
            <a:tbl>
              <a:tblPr firstRow="1" bandRow="1">
                <a:tableStyleId>{5C22544A-7EE6-4342-B048-85BDC9FD1C3A}</a:tableStyleId>
              </a:tblPr>
              <a:tblGrid>
                <a:gridCol w="4298421">
                  <a:extLst>
                    <a:ext uri="{9D8B030D-6E8A-4147-A177-3AD203B41FA5}">
                      <a16:colId xmlns:a16="http://schemas.microsoft.com/office/drawing/2014/main" val="2163695757"/>
                    </a:ext>
                  </a:extLst>
                </a:gridCol>
                <a:gridCol w="4298421">
                  <a:extLst>
                    <a:ext uri="{9D8B030D-6E8A-4147-A177-3AD203B41FA5}">
                      <a16:colId xmlns:a16="http://schemas.microsoft.com/office/drawing/2014/main" val="1301602680"/>
                    </a:ext>
                  </a:extLst>
                </a:gridCol>
              </a:tblGrid>
              <a:tr h="373347">
                <a:tc>
                  <a:txBody>
                    <a:bodyPr/>
                    <a:lstStyle/>
                    <a:p>
                      <a:r>
                        <a:rPr lang="en-US" dirty="0" err="1" smtClean="0"/>
                        <a:t>Investitsiya</a:t>
                      </a:r>
                      <a:r>
                        <a:rPr lang="en-US" dirty="0" smtClean="0"/>
                        <a:t> </a:t>
                      </a:r>
                      <a:r>
                        <a:rPr lang="en-US" dirty="0" err="1" smtClean="0"/>
                        <a:t>bu</a:t>
                      </a:r>
                      <a:r>
                        <a:rPr lang="en-US" dirty="0" smtClean="0"/>
                        <a:t> </a:t>
                      </a:r>
                      <a:r>
                        <a:rPr lang="en-US" dirty="0" err="1" smtClean="0"/>
                        <a:t>sarmoya</a:t>
                      </a:r>
                      <a:r>
                        <a:rPr lang="en-US" dirty="0" smtClean="0"/>
                        <a:t> ,</a:t>
                      </a:r>
                      <a:r>
                        <a:rPr lang="en-US" dirty="0" err="1" smtClean="0"/>
                        <a:t>pul</a:t>
                      </a:r>
                      <a:r>
                        <a:rPr lang="en-US" dirty="0" smtClean="0"/>
                        <a:t> </a:t>
                      </a:r>
                      <a:r>
                        <a:rPr lang="en-US" dirty="0" err="1" smtClean="0"/>
                        <a:t>kiritish</a:t>
                      </a:r>
                      <a:endParaRPr lang="ru-RU" dirty="0"/>
                    </a:p>
                  </a:txBody>
                  <a:tcPr/>
                </a:tc>
                <a:tc>
                  <a:txBody>
                    <a:bodyPr/>
                    <a:lstStyle/>
                    <a:p>
                      <a:r>
                        <a:rPr lang="en-US" dirty="0" err="1" smtClean="0"/>
                        <a:t>Investitsiya</a:t>
                      </a:r>
                      <a:r>
                        <a:rPr lang="en-US" dirty="0" smtClean="0"/>
                        <a:t> </a:t>
                      </a:r>
                      <a:r>
                        <a:rPr lang="en-US" dirty="0" err="1" smtClean="0"/>
                        <a:t>bu</a:t>
                      </a:r>
                      <a:r>
                        <a:rPr lang="en-US" dirty="0" smtClean="0"/>
                        <a:t> </a:t>
                      </a:r>
                      <a:r>
                        <a:rPr lang="en-US" dirty="0" err="1" smtClean="0"/>
                        <a:t>pul</a:t>
                      </a:r>
                      <a:r>
                        <a:rPr lang="en-US" dirty="0" smtClean="0"/>
                        <a:t> </a:t>
                      </a:r>
                      <a:r>
                        <a:rPr lang="en-US" dirty="0" err="1" smtClean="0"/>
                        <a:t>kelajagini</a:t>
                      </a:r>
                      <a:r>
                        <a:rPr lang="en-US" dirty="0" smtClean="0"/>
                        <a:t> </a:t>
                      </a:r>
                      <a:r>
                        <a:rPr lang="en-US" dirty="0" err="1" smtClean="0"/>
                        <a:t>yaratish</a:t>
                      </a:r>
                      <a:endParaRPr lang="ru-RU" dirty="0"/>
                    </a:p>
                  </a:txBody>
                  <a:tcPr/>
                </a:tc>
                <a:extLst>
                  <a:ext uri="{0D108BD9-81ED-4DB2-BD59-A6C34878D82A}">
                    <a16:rowId xmlns:a16="http://schemas.microsoft.com/office/drawing/2014/main" val="1517064451"/>
                  </a:ext>
                </a:extLst>
              </a:tr>
              <a:tr h="920583">
                <a:tc>
                  <a:txBody>
                    <a:bodyPr/>
                    <a:lstStyle/>
                    <a:p>
                      <a:r>
                        <a:rPr lang="en-US" dirty="0" smtClean="0"/>
                        <a:t> </a:t>
                      </a:r>
                      <a:r>
                        <a:rPr lang="en-US" dirty="0" err="1" smtClean="0"/>
                        <a:t>Moliyaviy</a:t>
                      </a:r>
                      <a:r>
                        <a:rPr lang="en-US" dirty="0" smtClean="0"/>
                        <a:t> </a:t>
                      </a:r>
                      <a:r>
                        <a:rPr lang="en-US" dirty="0" err="1" smtClean="0"/>
                        <a:t>topqirliksiz</a:t>
                      </a:r>
                      <a:r>
                        <a:rPr lang="en-US" dirty="0" smtClean="0"/>
                        <a:t> </a:t>
                      </a:r>
                      <a:r>
                        <a:rPr lang="en-US" dirty="0" err="1" smtClean="0"/>
                        <a:t>pullar</a:t>
                      </a:r>
                      <a:r>
                        <a:rPr lang="en-US" dirty="0" smtClean="0"/>
                        <a:t> </a:t>
                      </a:r>
                      <a:r>
                        <a:rPr lang="en-US" dirty="0" err="1" smtClean="0"/>
                        <a:t>juda</a:t>
                      </a:r>
                      <a:r>
                        <a:rPr lang="en-US" dirty="0" smtClean="0"/>
                        <a:t> </a:t>
                      </a:r>
                      <a:r>
                        <a:rPr lang="en-US" dirty="0" err="1" smtClean="0"/>
                        <a:t>tez</a:t>
                      </a:r>
                      <a:r>
                        <a:rPr lang="en-US" dirty="0" smtClean="0"/>
                        <a:t> </a:t>
                      </a:r>
                      <a:r>
                        <a:rPr lang="en-US" dirty="0" err="1" smtClean="0"/>
                        <a:t>g'oyib</a:t>
                      </a:r>
                      <a:r>
                        <a:rPr lang="en-US" dirty="0" smtClean="0"/>
                        <a:t> </a:t>
                      </a:r>
                      <a:r>
                        <a:rPr lang="en-US" dirty="0" err="1" smtClean="0"/>
                        <a:t>bo'ladi</a:t>
                      </a:r>
                      <a:endParaRPr lang="ru-RU" dirty="0"/>
                    </a:p>
                  </a:txBody>
                  <a:tcPr/>
                </a:tc>
                <a:tc>
                  <a:txBody>
                    <a:bodyPr/>
                    <a:lstStyle/>
                    <a:p>
                      <a:r>
                        <a:rPr lang="en-US" dirty="0" err="1" smtClean="0"/>
                        <a:t>Hayoting</a:t>
                      </a:r>
                      <a:r>
                        <a:rPr lang="en-US" dirty="0" smtClean="0"/>
                        <a:t> </a:t>
                      </a:r>
                      <a:r>
                        <a:rPr lang="en-US" dirty="0" err="1" smtClean="0"/>
                        <a:t>oxirida</a:t>
                      </a:r>
                      <a:r>
                        <a:rPr lang="en-US" dirty="0" smtClean="0"/>
                        <a:t> </a:t>
                      </a:r>
                      <a:r>
                        <a:rPr lang="en-US" dirty="0" err="1" smtClean="0"/>
                        <a:t>qancha</a:t>
                      </a:r>
                      <a:r>
                        <a:rPr lang="en-US" dirty="0" smtClean="0"/>
                        <a:t> </a:t>
                      </a:r>
                      <a:r>
                        <a:rPr lang="en-US" dirty="0" err="1" smtClean="0"/>
                        <a:t>pul</a:t>
                      </a:r>
                      <a:r>
                        <a:rPr lang="en-US" dirty="0" smtClean="0"/>
                        <a:t> </a:t>
                      </a:r>
                      <a:r>
                        <a:rPr lang="en-US" dirty="0" err="1" smtClean="0"/>
                        <a:t>topganing</a:t>
                      </a:r>
                      <a:r>
                        <a:rPr lang="en-US" dirty="0" smtClean="0"/>
                        <a:t> </a:t>
                      </a:r>
                      <a:r>
                        <a:rPr lang="en-US" dirty="0" err="1" smtClean="0"/>
                        <a:t>emas</a:t>
                      </a:r>
                      <a:r>
                        <a:rPr lang="en-US" dirty="0" smtClean="0"/>
                        <a:t>, </a:t>
                      </a:r>
                      <a:r>
                        <a:rPr lang="en-US" dirty="0" err="1" smtClean="0"/>
                        <a:t>qancha</a:t>
                      </a:r>
                      <a:r>
                        <a:rPr lang="en-US" dirty="0" smtClean="0"/>
                        <a:t> </a:t>
                      </a:r>
                      <a:r>
                        <a:rPr lang="en-US" dirty="0" err="1" smtClean="0"/>
                        <a:t>pul</a:t>
                      </a:r>
                      <a:r>
                        <a:rPr lang="en-US" dirty="0" smtClean="0"/>
                        <a:t> </a:t>
                      </a:r>
                      <a:r>
                        <a:rPr lang="en-US" dirty="0" err="1" smtClean="0"/>
                        <a:t>qoldirayotganing</a:t>
                      </a:r>
                      <a:r>
                        <a:rPr lang="en-US" dirty="0" smtClean="0"/>
                        <a:t> </a:t>
                      </a:r>
                      <a:r>
                        <a:rPr lang="en-US" dirty="0" err="1" smtClean="0"/>
                        <a:t>muxim</a:t>
                      </a:r>
                      <a:endParaRPr lang="ru-RU" dirty="0"/>
                    </a:p>
                  </a:txBody>
                  <a:tcPr/>
                </a:tc>
                <a:extLst>
                  <a:ext uri="{0D108BD9-81ED-4DB2-BD59-A6C34878D82A}">
                    <a16:rowId xmlns:a16="http://schemas.microsoft.com/office/drawing/2014/main" val="1789461246"/>
                  </a:ext>
                </a:extLst>
              </a:tr>
              <a:tr h="373347">
                <a:tc>
                  <a:txBody>
                    <a:bodyPr/>
                    <a:lstStyle/>
                    <a:p>
                      <a:r>
                        <a:rPr lang="en-US" dirty="0" err="1" smtClean="0">
                          <a:ln>
                            <a:solidFill>
                              <a:sysClr val="windowText" lastClr="000000"/>
                            </a:solidFill>
                          </a:ln>
                          <a:solidFill>
                            <a:srgbClr val="FF0000"/>
                          </a:solidFill>
                        </a:rPr>
                        <a:t>Qoidalar</a:t>
                      </a:r>
                      <a:r>
                        <a:rPr lang="en-US" dirty="0" smtClean="0">
                          <a:ln>
                            <a:solidFill>
                              <a:sysClr val="windowText" lastClr="000000"/>
                            </a:solidFill>
                          </a:ln>
                          <a:solidFill>
                            <a:srgbClr val="FF0000"/>
                          </a:solidFill>
                        </a:rPr>
                        <a:t> </a:t>
                      </a:r>
                      <a:endParaRPr lang="ru-RU" dirty="0">
                        <a:ln>
                          <a:solidFill>
                            <a:sysClr val="windowText" lastClr="000000"/>
                          </a:solidFill>
                        </a:ln>
                        <a:solidFill>
                          <a:srgbClr val="FF0000"/>
                        </a:solidFill>
                      </a:endParaRPr>
                    </a:p>
                  </a:txBody>
                  <a:tcPr>
                    <a:solidFill>
                      <a:srgbClr val="92D050"/>
                    </a:solidFill>
                  </a:tcPr>
                </a:tc>
                <a:tc>
                  <a:txBody>
                    <a:bodyPr/>
                    <a:lstStyle/>
                    <a:p>
                      <a:r>
                        <a:rPr lang="en-US" dirty="0" err="1" smtClean="0">
                          <a:ln>
                            <a:solidFill>
                              <a:sysClr val="windowText" lastClr="000000"/>
                            </a:solidFill>
                          </a:ln>
                          <a:solidFill>
                            <a:srgbClr val="FF0000"/>
                          </a:solidFill>
                        </a:rPr>
                        <a:t>Qoidalar</a:t>
                      </a:r>
                      <a:r>
                        <a:rPr lang="en-US" dirty="0" smtClean="0">
                          <a:ln>
                            <a:solidFill>
                              <a:sysClr val="windowText" lastClr="000000"/>
                            </a:solidFill>
                          </a:ln>
                          <a:solidFill>
                            <a:srgbClr val="FF0000"/>
                          </a:solidFill>
                        </a:rPr>
                        <a:t> </a:t>
                      </a:r>
                      <a:endParaRPr lang="ru-RU" dirty="0">
                        <a:ln>
                          <a:solidFill>
                            <a:sysClr val="windowText" lastClr="000000"/>
                          </a:solidFill>
                        </a:ln>
                        <a:solidFill>
                          <a:srgbClr val="FF0000"/>
                        </a:solidFill>
                      </a:endParaRPr>
                    </a:p>
                  </a:txBody>
                  <a:tcPr>
                    <a:solidFill>
                      <a:srgbClr val="92D050"/>
                    </a:solidFill>
                  </a:tcPr>
                </a:tc>
                <a:extLst>
                  <a:ext uri="{0D108BD9-81ED-4DB2-BD59-A6C34878D82A}">
                    <a16:rowId xmlns:a16="http://schemas.microsoft.com/office/drawing/2014/main" val="1214804312"/>
                  </a:ext>
                </a:extLst>
              </a:tr>
              <a:tr h="920583">
                <a:tc>
                  <a:txBody>
                    <a:bodyPr/>
                    <a:lstStyle/>
                    <a:p>
                      <a:r>
                        <a:rPr lang="en-US" dirty="0" err="1" smtClean="0"/>
                        <a:t>Aktiv</a:t>
                      </a:r>
                      <a:r>
                        <a:rPr lang="en-US" dirty="0" smtClean="0"/>
                        <a:t> </a:t>
                      </a:r>
                      <a:r>
                        <a:rPr lang="en-US" dirty="0" err="1" smtClean="0"/>
                        <a:t>va</a:t>
                      </a:r>
                      <a:r>
                        <a:rPr lang="en-US" dirty="0" smtClean="0"/>
                        <a:t> </a:t>
                      </a:r>
                      <a:r>
                        <a:rPr lang="en-US" dirty="0" err="1" smtClean="0"/>
                        <a:t>passiv</a:t>
                      </a:r>
                      <a:r>
                        <a:rPr lang="en-US" dirty="0" smtClean="0"/>
                        <a:t> </a:t>
                      </a:r>
                      <a:r>
                        <a:rPr lang="en-US" dirty="0" err="1" smtClean="0"/>
                        <a:t>orasidagi</a:t>
                      </a:r>
                      <a:r>
                        <a:rPr lang="en-US" dirty="0" smtClean="0"/>
                        <a:t> </a:t>
                      </a:r>
                      <a:r>
                        <a:rPr lang="en-US" dirty="0" err="1" smtClean="0"/>
                        <a:t>farqni</a:t>
                      </a:r>
                      <a:r>
                        <a:rPr lang="en-US" dirty="0" smtClean="0"/>
                        <a:t> </a:t>
                      </a:r>
                      <a:r>
                        <a:rPr lang="en-US" dirty="0" err="1" smtClean="0"/>
                        <a:t>bilish</a:t>
                      </a:r>
                      <a:r>
                        <a:rPr lang="en-US" dirty="0" smtClean="0"/>
                        <a:t> </a:t>
                      </a:r>
                      <a:r>
                        <a:rPr lang="en-US" dirty="0" err="1" smtClean="0"/>
                        <a:t>kerak</a:t>
                      </a:r>
                      <a:r>
                        <a:rPr lang="en-US" dirty="0" smtClean="0"/>
                        <a:t>.</a:t>
                      </a:r>
                      <a:r>
                        <a:rPr lang="it-IT" dirty="0" smtClean="0"/>
                        <a:t> Bu birinchi va yagona qoida</a:t>
                      </a:r>
                      <a:endParaRPr lang="ru-RU" dirty="0"/>
                    </a:p>
                  </a:txBody>
                  <a:tcPr/>
                </a:tc>
                <a:tc>
                  <a:txBody>
                    <a:bodyPr/>
                    <a:lstStyle/>
                    <a:p>
                      <a:r>
                        <a:rPr lang="en-US" dirty="0" err="1" smtClean="0"/>
                        <a:t>Badavlatlar</a:t>
                      </a:r>
                      <a:r>
                        <a:rPr lang="en-US" dirty="0" smtClean="0"/>
                        <a:t> </a:t>
                      </a:r>
                      <a:r>
                        <a:rPr lang="en-US" dirty="0" err="1" smtClean="0"/>
                        <a:t>aktivlarni</a:t>
                      </a:r>
                      <a:r>
                        <a:rPr lang="en-US" dirty="0" smtClean="0"/>
                        <a:t> </a:t>
                      </a:r>
                      <a:r>
                        <a:rPr lang="en-US" dirty="0" err="1" smtClean="0"/>
                        <a:t>sotib</a:t>
                      </a:r>
                      <a:r>
                        <a:rPr lang="en-US" dirty="0" smtClean="0"/>
                        <a:t> </a:t>
                      </a:r>
                      <a:r>
                        <a:rPr lang="en-US" dirty="0" err="1" smtClean="0"/>
                        <a:t>oladilar</a:t>
                      </a:r>
                      <a:endParaRPr lang="en-US" dirty="0" smtClean="0"/>
                    </a:p>
                    <a:p>
                      <a:r>
                        <a:rPr lang="en-US" dirty="0" err="1" smtClean="0"/>
                        <a:t>Kambag'allar</a:t>
                      </a:r>
                      <a:r>
                        <a:rPr lang="en-US" dirty="0" smtClean="0"/>
                        <a:t> </a:t>
                      </a:r>
                      <a:r>
                        <a:rPr lang="en-US" dirty="0" err="1" smtClean="0"/>
                        <a:t>va</a:t>
                      </a:r>
                      <a:r>
                        <a:rPr lang="en-US" dirty="0" smtClean="0"/>
                        <a:t> </a:t>
                      </a:r>
                      <a:r>
                        <a:rPr lang="en-US" dirty="0" err="1" smtClean="0"/>
                        <a:t>o'rtaxollar</a:t>
                      </a:r>
                      <a:r>
                        <a:rPr lang="en-US" dirty="0" smtClean="0"/>
                        <a:t> - </a:t>
                      </a:r>
                      <a:r>
                        <a:rPr lang="en-US" dirty="0" err="1" smtClean="0"/>
                        <a:t>aktiv</a:t>
                      </a:r>
                      <a:r>
                        <a:rPr lang="en-US" dirty="0" smtClean="0"/>
                        <a:t> deb </a:t>
                      </a:r>
                      <a:r>
                        <a:rPr lang="en-US" dirty="0" err="1" smtClean="0"/>
                        <a:t>hisoblanadigan</a:t>
                      </a:r>
                      <a:r>
                        <a:rPr lang="en-US" dirty="0" smtClean="0"/>
                        <a:t> </a:t>
                      </a:r>
                      <a:r>
                        <a:rPr lang="en-US" dirty="0" err="1" smtClean="0"/>
                        <a:t>passivlarni</a:t>
                      </a:r>
                      <a:endParaRPr lang="ru-RU" dirty="0"/>
                    </a:p>
                  </a:txBody>
                  <a:tcPr/>
                </a:tc>
                <a:extLst>
                  <a:ext uri="{0D108BD9-81ED-4DB2-BD59-A6C34878D82A}">
                    <a16:rowId xmlns:a16="http://schemas.microsoft.com/office/drawing/2014/main" val="698280882"/>
                  </a:ext>
                </a:extLst>
              </a:tr>
              <a:tr h="373347">
                <a:tc>
                  <a:txBody>
                    <a:bodyPr/>
                    <a:lstStyle/>
                    <a:p>
                      <a:r>
                        <a:rPr lang="en-US" dirty="0" err="1" smtClean="0"/>
                        <a:t>Xozir</a:t>
                      </a:r>
                      <a:r>
                        <a:rPr lang="en-US" dirty="0" smtClean="0"/>
                        <a:t> </a:t>
                      </a:r>
                      <a:r>
                        <a:rPr lang="en-US" dirty="0" err="1" smtClean="0"/>
                        <a:t>aktiv</a:t>
                      </a:r>
                      <a:r>
                        <a:rPr lang="en-US" dirty="0" smtClean="0"/>
                        <a:t> </a:t>
                      </a:r>
                      <a:r>
                        <a:rPr lang="en-US" dirty="0" err="1" smtClean="0"/>
                        <a:t>nima</a:t>
                      </a:r>
                      <a:r>
                        <a:rPr lang="en-US" dirty="0" smtClean="0"/>
                        <a:t> </a:t>
                      </a:r>
                      <a:r>
                        <a:rPr lang="en-US" dirty="0" err="1" smtClean="0"/>
                        <a:t>ekanligini</a:t>
                      </a:r>
                      <a:r>
                        <a:rPr lang="en-US" dirty="0" smtClean="0"/>
                        <a:t> </a:t>
                      </a:r>
                      <a:r>
                        <a:rPr lang="en-US" dirty="0" err="1" smtClean="0"/>
                        <a:t>o'ylamang</a:t>
                      </a:r>
                      <a:endParaRPr lang="ru-RU" dirty="0"/>
                    </a:p>
                  </a:txBody>
                  <a:tcPr/>
                </a:tc>
                <a:tc>
                  <a:txBody>
                    <a:bodyPr/>
                    <a:lstStyle/>
                    <a:p>
                      <a:r>
                        <a:rPr lang="en-US" dirty="0" err="1" smtClean="0"/>
                        <a:t>Shunchaki</a:t>
                      </a:r>
                      <a:r>
                        <a:rPr lang="en-US" dirty="0" smtClean="0"/>
                        <a:t> </a:t>
                      </a:r>
                      <a:r>
                        <a:rPr lang="en-US" dirty="0" err="1" smtClean="0"/>
                        <a:t>bu</a:t>
                      </a:r>
                      <a:r>
                        <a:rPr lang="en-US" dirty="0" smtClean="0"/>
                        <a:t> </a:t>
                      </a:r>
                      <a:r>
                        <a:rPr lang="en-US" dirty="0" err="1" smtClean="0"/>
                        <a:t>g'oyani</a:t>
                      </a:r>
                      <a:r>
                        <a:rPr lang="en-US" dirty="0" smtClean="0"/>
                        <a:t> </a:t>
                      </a:r>
                      <a:r>
                        <a:rPr lang="en-US" dirty="0" err="1" smtClean="0"/>
                        <a:t>qabul</a:t>
                      </a:r>
                      <a:r>
                        <a:rPr lang="en-US" dirty="0" smtClean="0"/>
                        <a:t> </a:t>
                      </a:r>
                      <a:r>
                        <a:rPr lang="en-US" dirty="0" err="1" smtClean="0"/>
                        <a:t>qiling</a:t>
                      </a:r>
                      <a:r>
                        <a:rPr lang="en-US" dirty="0" smtClean="0"/>
                        <a:t>. </a:t>
                      </a:r>
                      <a:endParaRPr lang="ru-RU" dirty="0"/>
                    </a:p>
                  </a:txBody>
                  <a:tcPr/>
                </a:tc>
                <a:extLst>
                  <a:ext uri="{0D108BD9-81ED-4DB2-BD59-A6C34878D82A}">
                    <a16:rowId xmlns:a16="http://schemas.microsoft.com/office/drawing/2014/main" val="614725886"/>
                  </a:ext>
                </a:extLst>
              </a:tr>
              <a:tr h="644408">
                <a:tc>
                  <a:txBody>
                    <a:bodyPr/>
                    <a:lstStyle/>
                    <a:p>
                      <a:r>
                        <a:rPr lang="en-US" dirty="0" err="1" smtClean="0"/>
                        <a:t>Buyuk</a:t>
                      </a:r>
                      <a:r>
                        <a:rPr lang="en-US" dirty="0" smtClean="0"/>
                        <a:t> </a:t>
                      </a:r>
                      <a:r>
                        <a:rPr lang="en-US" dirty="0" err="1" smtClean="0"/>
                        <a:t>g'oyalar</a:t>
                      </a:r>
                      <a:r>
                        <a:rPr lang="en-US" dirty="0" smtClean="0"/>
                        <a:t> </a:t>
                      </a:r>
                      <a:r>
                        <a:rPr lang="en-US" dirty="0" err="1" smtClean="0"/>
                        <a:t>sodda</a:t>
                      </a:r>
                      <a:r>
                        <a:rPr lang="en-US" dirty="0" smtClean="0"/>
                        <a:t> </a:t>
                      </a:r>
                      <a:r>
                        <a:rPr lang="en-US" dirty="0" err="1" smtClean="0"/>
                        <a:t>bo'ladi</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ko'pchilik</a:t>
                      </a:r>
                      <a:r>
                        <a:rPr lang="en-US" dirty="0" smtClean="0"/>
                        <a:t> </a:t>
                      </a:r>
                      <a:r>
                        <a:rPr lang="en-US" dirty="0" err="1" smtClean="0"/>
                        <a:t>unga</a:t>
                      </a:r>
                      <a:r>
                        <a:rPr lang="en-US" dirty="0" smtClean="0"/>
                        <a:t> </a:t>
                      </a:r>
                      <a:r>
                        <a:rPr lang="en-US" dirty="0" err="1" smtClean="0"/>
                        <a:t>e'tibor</a:t>
                      </a:r>
                      <a:r>
                        <a:rPr lang="en-US" dirty="0" smtClean="0"/>
                        <a:t> </a:t>
                      </a:r>
                      <a:r>
                        <a:rPr lang="en-US" dirty="0" err="1" smtClean="0"/>
                        <a:t>bermaydi</a:t>
                      </a:r>
                      <a:r>
                        <a:rPr lang="en-US" dirty="0" smtClean="0"/>
                        <a:t>. </a:t>
                      </a:r>
                      <a:endParaRPr lang="ru-RU" dirty="0"/>
                    </a:p>
                  </a:txBody>
                  <a:tcPr/>
                </a:tc>
                <a:tc>
                  <a:txBody>
                    <a:bodyPr/>
                    <a:lstStyle/>
                    <a:p>
                      <a:r>
                        <a:rPr lang="en-US" dirty="0" err="1" smtClean="0"/>
                        <a:t>Badavlatlar</a:t>
                      </a:r>
                      <a:r>
                        <a:rPr lang="en-US" dirty="0" smtClean="0"/>
                        <a:t> '' </a:t>
                      </a:r>
                      <a:r>
                        <a:rPr lang="en-US" dirty="0" err="1" smtClean="0"/>
                        <a:t>qancha</a:t>
                      </a:r>
                      <a:r>
                        <a:rPr lang="en-US" dirty="0" smtClean="0"/>
                        <a:t> </a:t>
                      </a:r>
                      <a:r>
                        <a:rPr lang="en-US" dirty="0" err="1" smtClean="0"/>
                        <a:t>sodda</a:t>
                      </a:r>
                      <a:r>
                        <a:rPr lang="en-US" dirty="0" smtClean="0"/>
                        <a:t> </a:t>
                      </a:r>
                      <a:r>
                        <a:rPr lang="en-US" dirty="0" err="1" smtClean="0"/>
                        <a:t>bo'lsa</a:t>
                      </a:r>
                      <a:r>
                        <a:rPr lang="en-US" dirty="0" smtClean="0"/>
                        <a:t> </a:t>
                      </a:r>
                      <a:r>
                        <a:rPr lang="en-US" dirty="0" err="1" smtClean="0"/>
                        <a:t>shuncha</a:t>
                      </a:r>
                      <a:r>
                        <a:rPr lang="en-US" dirty="0" smtClean="0"/>
                        <a:t> </a:t>
                      </a:r>
                      <a:r>
                        <a:rPr lang="en-US" dirty="0" err="1" smtClean="0"/>
                        <a:t>yaxshi</a:t>
                      </a:r>
                      <a:r>
                        <a:rPr lang="en-US" dirty="0" smtClean="0"/>
                        <a:t> '' </a:t>
                      </a:r>
                      <a:r>
                        <a:rPr lang="en-US" dirty="0" err="1" smtClean="0"/>
                        <a:t>tamoyiliga</a:t>
                      </a:r>
                      <a:r>
                        <a:rPr lang="en-US" dirty="0" smtClean="0"/>
                        <a:t> </a:t>
                      </a:r>
                      <a:r>
                        <a:rPr lang="en-US" dirty="0" err="1" smtClean="0"/>
                        <a:t>ishonishadi</a:t>
                      </a:r>
                      <a:endParaRPr lang="ru-RU" dirty="0"/>
                    </a:p>
                  </a:txBody>
                  <a:tcPr/>
                </a:tc>
                <a:extLst>
                  <a:ext uri="{0D108BD9-81ED-4DB2-BD59-A6C34878D82A}">
                    <a16:rowId xmlns:a16="http://schemas.microsoft.com/office/drawing/2014/main" val="1352486889"/>
                  </a:ext>
                </a:extLst>
              </a:tr>
              <a:tr h="920583">
                <a:tc>
                  <a:txBody>
                    <a:bodyPr/>
                    <a:lstStyle/>
                    <a:p>
                      <a:r>
                        <a:rPr lang="en-US" dirty="0" err="1" smtClean="0"/>
                        <a:t>Odamlar</a:t>
                      </a:r>
                      <a:r>
                        <a:rPr lang="en-US" dirty="0" smtClean="0"/>
                        <a:t> </a:t>
                      </a:r>
                      <a:r>
                        <a:rPr lang="en-US" dirty="0" err="1" smtClean="0"/>
                        <a:t>Aktiv</a:t>
                      </a:r>
                      <a:r>
                        <a:rPr lang="en-US" dirty="0" smtClean="0"/>
                        <a:t> </a:t>
                      </a:r>
                      <a:r>
                        <a:rPr lang="en-US" dirty="0" err="1" smtClean="0"/>
                        <a:t>va</a:t>
                      </a:r>
                      <a:r>
                        <a:rPr lang="en-US" dirty="0" smtClean="0"/>
                        <a:t> </a:t>
                      </a:r>
                      <a:r>
                        <a:rPr lang="en-US" dirty="0" err="1" smtClean="0"/>
                        <a:t>Passiv</a:t>
                      </a:r>
                      <a:r>
                        <a:rPr lang="en-US" dirty="0" smtClean="0"/>
                        <a:t> </a:t>
                      </a:r>
                      <a:r>
                        <a:rPr lang="en-US" dirty="0" err="1" smtClean="0"/>
                        <a:t>o'rtasidagi</a:t>
                      </a:r>
                      <a:r>
                        <a:rPr lang="en-US" dirty="0" smtClean="0"/>
                        <a:t> </a:t>
                      </a:r>
                      <a:r>
                        <a:rPr lang="en-US" dirty="0" err="1" smtClean="0"/>
                        <a:t>farqni</a:t>
                      </a:r>
                      <a:r>
                        <a:rPr lang="en-US" dirty="0" smtClean="0"/>
                        <a:t> </a:t>
                      </a:r>
                      <a:r>
                        <a:rPr lang="en-US" dirty="0" err="1" smtClean="0"/>
                        <a:t>ko'ra</a:t>
                      </a:r>
                      <a:r>
                        <a:rPr lang="en-US" dirty="0" smtClean="0"/>
                        <a:t> </a:t>
                      </a:r>
                      <a:r>
                        <a:rPr lang="en-US" dirty="0" err="1" smtClean="0"/>
                        <a:t>olmaganliklari</a:t>
                      </a:r>
                      <a:r>
                        <a:rPr lang="en-US" dirty="0" smtClean="0"/>
                        <a:t> </a:t>
                      </a:r>
                      <a:r>
                        <a:rPr lang="en-US" dirty="0" err="1" smtClean="0"/>
                        <a:t>uchun</a:t>
                      </a:r>
                      <a:r>
                        <a:rPr lang="en-US" dirty="0" smtClean="0"/>
                        <a:t> </a:t>
                      </a:r>
                      <a:r>
                        <a:rPr lang="en-US" dirty="0" err="1" smtClean="0"/>
                        <a:t>boyib</a:t>
                      </a:r>
                      <a:r>
                        <a:rPr lang="en-US" dirty="0" smtClean="0"/>
                        <a:t> </a:t>
                      </a:r>
                      <a:r>
                        <a:rPr lang="en-US" dirty="0" err="1" smtClean="0"/>
                        <a:t>ketolmaydilar</a:t>
                      </a:r>
                      <a:endParaRPr lang="ru-RU" dirty="0"/>
                    </a:p>
                  </a:txBody>
                  <a:tcPr/>
                </a:tc>
                <a:tc>
                  <a:txBody>
                    <a:bodyPr/>
                    <a:lstStyle/>
                    <a:p>
                      <a:r>
                        <a:rPr lang="en-US" dirty="0" smtClean="0"/>
                        <a:t>Agar </a:t>
                      </a:r>
                      <a:r>
                        <a:rPr lang="en-US" dirty="0" err="1" smtClean="0"/>
                        <a:t>badavlat</a:t>
                      </a:r>
                      <a:r>
                        <a:rPr lang="en-US" dirty="0" smtClean="0"/>
                        <a:t> </a:t>
                      </a:r>
                      <a:r>
                        <a:rPr lang="en-US" dirty="0" err="1" smtClean="0"/>
                        <a:t>bo'lishni</a:t>
                      </a:r>
                      <a:r>
                        <a:rPr lang="en-US" dirty="0" smtClean="0"/>
                        <a:t> </a:t>
                      </a:r>
                      <a:r>
                        <a:rPr lang="en-US" dirty="0" err="1" smtClean="0"/>
                        <a:t>istasang</a:t>
                      </a:r>
                      <a:r>
                        <a:rPr lang="en-US" dirty="0" smtClean="0"/>
                        <a:t>, </a:t>
                      </a:r>
                      <a:r>
                        <a:rPr lang="en-US" dirty="0" err="1" smtClean="0"/>
                        <a:t>raqamlarni</a:t>
                      </a:r>
                      <a:r>
                        <a:rPr lang="en-US" dirty="0" smtClean="0"/>
                        <a:t> </a:t>
                      </a:r>
                      <a:r>
                        <a:rPr lang="en-US" dirty="0" err="1" smtClean="0"/>
                        <a:t>o'qishni</a:t>
                      </a:r>
                      <a:r>
                        <a:rPr lang="en-US" dirty="0" smtClean="0"/>
                        <a:t> </a:t>
                      </a:r>
                      <a:r>
                        <a:rPr lang="en-US" dirty="0" err="1" smtClean="0"/>
                        <a:t>va</a:t>
                      </a:r>
                      <a:r>
                        <a:rPr lang="en-US" dirty="0" smtClean="0"/>
                        <a:t> </a:t>
                      </a:r>
                      <a:r>
                        <a:rPr lang="en-US" dirty="0" err="1" smtClean="0"/>
                        <a:t>tushunishni</a:t>
                      </a:r>
                      <a:r>
                        <a:rPr lang="en-US" dirty="0" smtClean="0"/>
                        <a:t> </a:t>
                      </a:r>
                      <a:r>
                        <a:rPr lang="en-US" dirty="0" err="1" smtClean="0"/>
                        <a:t>o'rganishing</a:t>
                      </a:r>
                      <a:r>
                        <a:rPr lang="en-US" dirty="0" smtClean="0"/>
                        <a:t> </a:t>
                      </a:r>
                      <a:r>
                        <a:rPr lang="en-US" dirty="0" err="1" smtClean="0"/>
                        <a:t>kerak</a:t>
                      </a:r>
                      <a:endParaRPr lang="ru-RU" dirty="0"/>
                    </a:p>
                  </a:txBody>
                  <a:tcPr/>
                </a:tc>
                <a:extLst>
                  <a:ext uri="{0D108BD9-81ED-4DB2-BD59-A6C34878D82A}">
                    <a16:rowId xmlns:a16="http://schemas.microsoft.com/office/drawing/2014/main" val="4189968017"/>
                  </a:ext>
                </a:extLst>
              </a:tr>
              <a:tr h="373347">
                <a:tc>
                  <a:txBody>
                    <a:bodyPr/>
                    <a:lstStyle/>
                    <a:p>
                      <a:endParaRPr lang="ru-RU" dirty="0"/>
                    </a:p>
                  </a:txBody>
                  <a:tcPr/>
                </a:tc>
                <a:tc>
                  <a:txBody>
                    <a:bodyPr/>
                    <a:lstStyle/>
                    <a:p>
                      <a:endParaRPr lang="ru-RU" dirty="0"/>
                    </a:p>
                  </a:txBody>
                  <a:tcPr/>
                </a:tc>
                <a:extLst>
                  <a:ext uri="{0D108BD9-81ED-4DB2-BD59-A6C34878D82A}">
                    <a16:rowId xmlns:a16="http://schemas.microsoft.com/office/drawing/2014/main" val="2228560245"/>
                  </a:ext>
                </a:extLst>
              </a:tr>
            </a:tbl>
          </a:graphicData>
        </a:graphic>
      </p:graphicFrame>
    </p:spTree>
    <p:extLst>
      <p:ext uri="{BB962C8B-B14F-4D97-AF65-F5344CB8AC3E}">
        <p14:creationId xmlns:p14="http://schemas.microsoft.com/office/powerpoint/2010/main" val="2088194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Investitsiyalar</a:t>
            </a:r>
            <a:r>
              <a:rPr lang="en-US" dirty="0"/>
              <a:t> </a:t>
            </a:r>
            <a:r>
              <a:rPr lang="en-US" dirty="0" err="1"/>
              <a:t>kiritish</a:t>
            </a:r>
            <a:r>
              <a:rPr lang="en-US" dirty="0"/>
              <a:t> </a:t>
            </a:r>
            <a:r>
              <a:rPr lang="en-US" dirty="0" err="1"/>
              <a:t>vaqti</a:t>
            </a:r>
            <a:r>
              <a:rPr lang="en-US" dirty="0"/>
              <a:t> </a:t>
            </a:r>
            <a:r>
              <a:rPr lang="en-US" dirty="0" err="1"/>
              <a:t>keldi-sabab</a:t>
            </a:r>
            <a:r>
              <a:rPr lang="en-US" dirty="0"/>
              <a:t>!</a:t>
            </a:r>
            <a:br>
              <a:rPr lang="en-US" dirty="0"/>
            </a:br>
            <a:r>
              <a:rPr lang="en-US" dirty="0" err="1"/>
              <a:t>Tahlil</a:t>
            </a:r>
            <a:r>
              <a:rPr lang="en-US" dirty="0"/>
              <a:t> </a:t>
            </a:r>
            <a:r>
              <a:rPr lang="en-US" dirty="0" err="1"/>
              <a:t>qilamiz</a:t>
            </a:r>
            <a:r>
              <a:rPr lang="en-US" dirty="0"/>
              <a:t> </a:t>
            </a:r>
            <a:endParaRPr lang="ru-RU"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538644498"/>
              </p:ext>
            </p:extLst>
          </p:nvPr>
        </p:nvGraphicFramePr>
        <p:xfrm>
          <a:off x="677863" y="2160588"/>
          <a:ext cx="8596312" cy="4399280"/>
        </p:xfrm>
        <a:graphic>
          <a:graphicData uri="http://schemas.openxmlformats.org/drawingml/2006/table">
            <a:tbl>
              <a:tblPr firstRow="1" bandRow="1">
                <a:tableStyleId>{5C22544A-7EE6-4342-B048-85BDC9FD1C3A}</a:tableStyleId>
              </a:tblPr>
              <a:tblGrid>
                <a:gridCol w="4298156">
                  <a:extLst>
                    <a:ext uri="{9D8B030D-6E8A-4147-A177-3AD203B41FA5}">
                      <a16:colId xmlns:a16="http://schemas.microsoft.com/office/drawing/2014/main" val="4043014883"/>
                    </a:ext>
                  </a:extLst>
                </a:gridCol>
                <a:gridCol w="4298156">
                  <a:extLst>
                    <a:ext uri="{9D8B030D-6E8A-4147-A177-3AD203B41FA5}">
                      <a16:colId xmlns:a16="http://schemas.microsoft.com/office/drawing/2014/main" val="4142615583"/>
                    </a:ext>
                  </a:extLst>
                </a:gridCol>
              </a:tblGrid>
              <a:tr h="370840">
                <a:tc>
                  <a:txBody>
                    <a:bodyPr/>
                    <a:lstStyle/>
                    <a:p>
                      <a:r>
                        <a:rPr lang="en-US" dirty="0" err="1" smtClean="0"/>
                        <a:t>Investitsiya</a:t>
                      </a:r>
                      <a:r>
                        <a:rPr lang="en-US" dirty="0" smtClean="0"/>
                        <a:t> </a:t>
                      </a:r>
                      <a:r>
                        <a:rPr lang="en-US" dirty="0" err="1" smtClean="0"/>
                        <a:t>bu</a:t>
                      </a:r>
                      <a:r>
                        <a:rPr lang="en-US" dirty="0" smtClean="0"/>
                        <a:t> </a:t>
                      </a:r>
                      <a:r>
                        <a:rPr lang="en-US" dirty="0" err="1" smtClean="0"/>
                        <a:t>sarmoya</a:t>
                      </a:r>
                      <a:r>
                        <a:rPr lang="en-US" dirty="0" smtClean="0"/>
                        <a:t> ,</a:t>
                      </a:r>
                      <a:r>
                        <a:rPr lang="en-US" dirty="0" err="1" smtClean="0"/>
                        <a:t>pul</a:t>
                      </a:r>
                      <a:r>
                        <a:rPr lang="en-US" dirty="0" smtClean="0"/>
                        <a:t> </a:t>
                      </a:r>
                      <a:r>
                        <a:rPr lang="en-US" dirty="0" err="1" smtClean="0"/>
                        <a:t>kiritish</a:t>
                      </a:r>
                      <a:endParaRPr lang="ru-RU" dirty="0"/>
                    </a:p>
                  </a:txBody>
                  <a:tcPr/>
                </a:tc>
                <a:tc>
                  <a:txBody>
                    <a:bodyPr/>
                    <a:lstStyle/>
                    <a:p>
                      <a:r>
                        <a:rPr lang="en-US" dirty="0" err="1" smtClean="0"/>
                        <a:t>Investitsiya</a:t>
                      </a:r>
                      <a:r>
                        <a:rPr lang="en-US" dirty="0" smtClean="0"/>
                        <a:t> </a:t>
                      </a:r>
                      <a:r>
                        <a:rPr lang="en-US" dirty="0" err="1" smtClean="0"/>
                        <a:t>bu</a:t>
                      </a:r>
                      <a:r>
                        <a:rPr lang="en-US" dirty="0" smtClean="0"/>
                        <a:t> </a:t>
                      </a:r>
                      <a:r>
                        <a:rPr lang="en-US" dirty="0" err="1" smtClean="0"/>
                        <a:t>pul</a:t>
                      </a:r>
                      <a:r>
                        <a:rPr lang="en-US" dirty="0" smtClean="0"/>
                        <a:t> </a:t>
                      </a:r>
                      <a:r>
                        <a:rPr lang="en-US" dirty="0" err="1" smtClean="0"/>
                        <a:t>kelajagini</a:t>
                      </a:r>
                      <a:r>
                        <a:rPr lang="en-US" dirty="0" smtClean="0"/>
                        <a:t> </a:t>
                      </a:r>
                      <a:r>
                        <a:rPr lang="en-US" dirty="0" err="1" smtClean="0"/>
                        <a:t>yaratish</a:t>
                      </a:r>
                      <a:endParaRPr lang="ru-RU" dirty="0"/>
                    </a:p>
                  </a:txBody>
                  <a:tcPr/>
                </a:tc>
                <a:extLst>
                  <a:ext uri="{0D108BD9-81ED-4DB2-BD59-A6C34878D82A}">
                    <a16:rowId xmlns:a16="http://schemas.microsoft.com/office/drawing/2014/main" val="2998988466"/>
                  </a:ext>
                </a:extLst>
              </a:tr>
              <a:tr h="370840">
                <a:tc>
                  <a:txBody>
                    <a:bodyPr/>
                    <a:lstStyle/>
                    <a:p>
                      <a:r>
                        <a:rPr lang="en-US" dirty="0" err="1" smtClean="0"/>
                        <a:t>Aktiv</a:t>
                      </a:r>
                      <a:r>
                        <a:rPr lang="en-US" dirty="0" smtClean="0"/>
                        <a:t> </a:t>
                      </a:r>
                      <a:r>
                        <a:rPr lang="en-US" dirty="0" err="1" smtClean="0"/>
                        <a:t>so'z</a:t>
                      </a:r>
                      <a:r>
                        <a:rPr lang="en-US" dirty="0" smtClean="0"/>
                        <a:t> </a:t>
                      </a:r>
                      <a:r>
                        <a:rPr lang="en-US" dirty="0" err="1" smtClean="0"/>
                        <a:t>bilan</a:t>
                      </a:r>
                      <a:r>
                        <a:rPr lang="en-US" dirty="0" smtClean="0"/>
                        <a:t> </a:t>
                      </a:r>
                      <a:r>
                        <a:rPr lang="en-US" dirty="0" err="1" smtClean="0"/>
                        <a:t>emas</a:t>
                      </a:r>
                      <a:r>
                        <a:rPr lang="en-US" dirty="0" smtClean="0"/>
                        <a:t>, </a:t>
                      </a:r>
                      <a:r>
                        <a:rPr lang="en-US" dirty="0" err="1" smtClean="0"/>
                        <a:t>raqamlar</a:t>
                      </a:r>
                      <a:r>
                        <a:rPr lang="en-US" dirty="0" smtClean="0"/>
                        <a:t> </a:t>
                      </a:r>
                      <a:r>
                        <a:rPr lang="en-US" dirty="0" err="1" smtClean="0"/>
                        <a:t>bilan</a:t>
                      </a:r>
                      <a:r>
                        <a:rPr lang="en-US" dirty="0" smtClean="0"/>
                        <a:t> </a:t>
                      </a:r>
                      <a:r>
                        <a:rPr lang="en-US" dirty="0" err="1" smtClean="0"/>
                        <a:t>aniqlanadi</a:t>
                      </a:r>
                      <a:endParaRPr lang="ru-RU" dirty="0"/>
                    </a:p>
                  </a:txBody>
                  <a:tcPr/>
                </a:tc>
                <a:tc>
                  <a:txBody>
                    <a:bodyPr/>
                    <a:lstStyle/>
                    <a:p>
                      <a:r>
                        <a:rPr lang="en-US" dirty="0" err="1" smtClean="0"/>
                        <a:t>Bug'alterya</a:t>
                      </a:r>
                      <a:r>
                        <a:rPr lang="en-US" dirty="0" smtClean="0"/>
                        <a:t> </a:t>
                      </a:r>
                      <a:r>
                        <a:rPr lang="en-US" dirty="0" err="1" smtClean="0"/>
                        <a:t>ishida</a:t>
                      </a:r>
                      <a:r>
                        <a:rPr lang="en-US" dirty="0" smtClean="0"/>
                        <a:t> </a:t>
                      </a:r>
                      <a:r>
                        <a:rPr lang="en-US" dirty="0" err="1" smtClean="0"/>
                        <a:t>raqamlarning</a:t>
                      </a:r>
                      <a:r>
                        <a:rPr lang="en-US" dirty="0" smtClean="0"/>
                        <a:t> </a:t>
                      </a:r>
                      <a:r>
                        <a:rPr lang="en-US" dirty="0" err="1" smtClean="0"/>
                        <a:t>o'zi</a:t>
                      </a:r>
                      <a:r>
                        <a:rPr lang="en-US" dirty="0" smtClean="0"/>
                        <a:t> </a:t>
                      </a:r>
                      <a:r>
                        <a:rPr lang="en-US" dirty="0" err="1" smtClean="0"/>
                        <a:t>emas</a:t>
                      </a:r>
                      <a:r>
                        <a:rPr lang="en-US" dirty="0" smtClean="0"/>
                        <a:t>, </a:t>
                      </a:r>
                      <a:r>
                        <a:rPr lang="en-US" dirty="0" err="1" smtClean="0"/>
                        <a:t>ular</a:t>
                      </a:r>
                      <a:r>
                        <a:rPr lang="en-US" dirty="0" smtClean="0"/>
                        <a:t> </a:t>
                      </a:r>
                      <a:r>
                        <a:rPr lang="en-US" dirty="0" err="1" smtClean="0"/>
                        <a:t>sizga</a:t>
                      </a:r>
                      <a:r>
                        <a:rPr lang="en-US" dirty="0" smtClean="0"/>
                        <a:t> </a:t>
                      </a:r>
                      <a:r>
                        <a:rPr lang="en-US" dirty="0" err="1" smtClean="0"/>
                        <a:t>nima</a:t>
                      </a:r>
                      <a:r>
                        <a:rPr lang="en-US" dirty="0" smtClean="0"/>
                        <a:t> </a:t>
                      </a:r>
                      <a:r>
                        <a:rPr lang="en-US" dirty="0" err="1" smtClean="0"/>
                        <a:t>deyotganligi</a:t>
                      </a:r>
                      <a:r>
                        <a:rPr lang="en-US" dirty="0" smtClean="0"/>
                        <a:t> </a:t>
                      </a:r>
                      <a:r>
                        <a:rPr lang="en-US" dirty="0" err="1" smtClean="0"/>
                        <a:t>muhim</a:t>
                      </a:r>
                      <a:endParaRPr lang="ru-RU" dirty="0"/>
                    </a:p>
                  </a:txBody>
                  <a:tcPr/>
                </a:tc>
                <a:extLst>
                  <a:ext uri="{0D108BD9-81ED-4DB2-BD59-A6C34878D82A}">
                    <a16:rowId xmlns:a16="http://schemas.microsoft.com/office/drawing/2014/main" val="2827671200"/>
                  </a:ext>
                </a:extLst>
              </a:tr>
              <a:tr h="370840">
                <a:tc>
                  <a:txBody>
                    <a:bodyPr/>
                    <a:lstStyle/>
                    <a:p>
                      <a:r>
                        <a:rPr lang="en-US" dirty="0" err="1" smtClean="0"/>
                        <a:t>Passivlar</a:t>
                      </a:r>
                      <a:r>
                        <a:rPr lang="en-US" dirty="0" smtClean="0"/>
                        <a:t> </a:t>
                      </a:r>
                      <a:r>
                        <a:rPr lang="en-US" dirty="0" err="1" smtClean="0"/>
                        <a:t>cho'ntagimizdan</a:t>
                      </a:r>
                      <a:r>
                        <a:rPr lang="en-US" dirty="0" smtClean="0"/>
                        <a:t> </a:t>
                      </a:r>
                      <a:r>
                        <a:rPr lang="en-US" dirty="0" err="1" smtClean="0"/>
                        <a:t>pul</a:t>
                      </a:r>
                      <a:r>
                        <a:rPr lang="en-US" dirty="0" smtClean="0"/>
                        <a:t> </a:t>
                      </a:r>
                      <a:r>
                        <a:rPr lang="en-US" dirty="0" err="1" smtClean="0"/>
                        <a:t>oladi</a:t>
                      </a:r>
                      <a:r>
                        <a:rPr lang="en-US" dirty="0" smtClean="0"/>
                        <a:t>. </a:t>
                      </a:r>
                      <a:endParaRPr lang="ru-RU" dirty="0"/>
                    </a:p>
                  </a:txBody>
                  <a:tcPr/>
                </a:tc>
                <a:tc>
                  <a:txBody>
                    <a:bodyPr/>
                    <a:lstStyle/>
                    <a:p>
                      <a:r>
                        <a:rPr lang="en-US" dirty="0" err="1" smtClean="0"/>
                        <a:t>Aktivlar</a:t>
                      </a:r>
                      <a:r>
                        <a:rPr lang="en-US" dirty="0" smtClean="0"/>
                        <a:t> </a:t>
                      </a:r>
                      <a:r>
                        <a:rPr lang="en-US" dirty="0" err="1" smtClean="0"/>
                        <a:t>cho'ntagimizga</a:t>
                      </a:r>
                      <a:r>
                        <a:rPr lang="en-US" dirty="0" smtClean="0"/>
                        <a:t> </a:t>
                      </a:r>
                      <a:r>
                        <a:rPr lang="en-US" dirty="0" err="1" smtClean="0"/>
                        <a:t>pul</a:t>
                      </a:r>
                      <a:r>
                        <a:rPr lang="en-US" dirty="0" smtClean="0"/>
                        <a:t> </a:t>
                      </a:r>
                      <a:r>
                        <a:rPr lang="en-US" dirty="0" err="1" smtClean="0"/>
                        <a:t>soladi</a:t>
                      </a:r>
                      <a:endParaRPr lang="ru-RU" dirty="0"/>
                    </a:p>
                  </a:txBody>
                  <a:tcPr/>
                </a:tc>
                <a:extLst>
                  <a:ext uri="{0D108BD9-81ED-4DB2-BD59-A6C34878D82A}">
                    <a16:rowId xmlns:a16="http://schemas.microsoft.com/office/drawing/2014/main" val="2077658817"/>
                  </a:ext>
                </a:extLst>
              </a:tr>
              <a:tr h="370840">
                <a:tc>
                  <a:txBody>
                    <a:bodyPr/>
                    <a:lstStyle/>
                    <a:p>
                      <a:r>
                        <a:rPr lang="en-US" dirty="0" err="1" smtClean="0"/>
                        <a:t>Passivlar</a:t>
                      </a:r>
                      <a:r>
                        <a:rPr lang="en-US" dirty="0" smtClean="0"/>
                        <a:t> - </a:t>
                      </a:r>
                      <a:r>
                        <a:rPr lang="en-US" dirty="0" err="1" smtClean="0"/>
                        <a:t>bu</a:t>
                      </a:r>
                      <a:r>
                        <a:rPr lang="en-US" dirty="0" smtClean="0"/>
                        <a:t> </a:t>
                      </a:r>
                      <a:r>
                        <a:rPr lang="en-US" dirty="0" err="1" smtClean="0"/>
                        <a:t>pulni</a:t>
                      </a:r>
                      <a:r>
                        <a:rPr lang="en-US" dirty="0" smtClean="0"/>
                        <a:t> </a:t>
                      </a:r>
                      <a:r>
                        <a:rPr lang="en-US" dirty="0" err="1" smtClean="0"/>
                        <a:t>tortib</a:t>
                      </a:r>
                      <a:r>
                        <a:rPr lang="en-US" dirty="0" smtClean="0"/>
                        <a:t> </a:t>
                      </a:r>
                      <a:r>
                        <a:rPr lang="en-US" dirty="0" err="1" smtClean="0"/>
                        <a:t>oladigan</a:t>
                      </a:r>
                      <a:r>
                        <a:rPr lang="en-US" dirty="0" smtClean="0"/>
                        <a:t> </a:t>
                      </a:r>
                      <a:r>
                        <a:rPr lang="en-US" dirty="0" err="1" smtClean="0"/>
                        <a:t>narsalar</a:t>
                      </a:r>
                      <a:r>
                        <a:rPr lang="en-US" dirty="0" smtClean="0"/>
                        <a:t>. </a:t>
                      </a:r>
                      <a:endParaRPr lang="ru-RU" dirty="0"/>
                    </a:p>
                  </a:txBody>
                  <a:tcPr/>
                </a:tc>
                <a:tc>
                  <a:txBody>
                    <a:bodyPr/>
                    <a:lstStyle/>
                    <a:p>
                      <a:r>
                        <a:rPr lang="sv-SE" dirty="0" smtClean="0"/>
                        <a:t>Aktivlar - bu pul keltiradigan narsalar</a:t>
                      </a:r>
                      <a:endParaRPr lang="ru-RU" dirty="0"/>
                    </a:p>
                  </a:txBody>
                  <a:tcPr/>
                </a:tc>
                <a:extLst>
                  <a:ext uri="{0D108BD9-81ED-4DB2-BD59-A6C34878D82A}">
                    <a16:rowId xmlns:a16="http://schemas.microsoft.com/office/drawing/2014/main" val="4130639880"/>
                  </a:ext>
                </a:extLst>
              </a:tr>
              <a:tr h="370840">
                <a:tc>
                  <a:txBody>
                    <a:bodyPr/>
                    <a:lstStyle/>
                    <a:p>
                      <a:r>
                        <a:rPr lang="en-US" dirty="0" smtClean="0"/>
                        <a:t>Agar </a:t>
                      </a:r>
                      <a:r>
                        <a:rPr lang="en-US" dirty="0" err="1" smtClean="0"/>
                        <a:t>odamlar</a:t>
                      </a:r>
                      <a:r>
                        <a:rPr lang="en-US" dirty="0" smtClean="0"/>
                        <a:t> </a:t>
                      </a:r>
                      <a:r>
                        <a:rPr lang="en-US" dirty="0" err="1" smtClean="0"/>
                        <a:t>pul</a:t>
                      </a:r>
                      <a:r>
                        <a:rPr lang="en-US" dirty="0" smtClean="0"/>
                        <a:t> </a:t>
                      </a:r>
                      <a:r>
                        <a:rPr lang="en-US" dirty="0" err="1" smtClean="0"/>
                        <a:t>bilan</a:t>
                      </a:r>
                      <a:r>
                        <a:rPr lang="en-US" dirty="0" smtClean="0"/>
                        <a:t> </a:t>
                      </a:r>
                      <a:r>
                        <a:rPr lang="en-US" dirty="0" err="1" smtClean="0"/>
                        <a:t>muommlarga</a:t>
                      </a:r>
                      <a:r>
                        <a:rPr lang="en-US" dirty="0" smtClean="0"/>
                        <a:t> </a:t>
                      </a:r>
                      <a:r>
                        <a:rPr lang="en-US" dirty="0" err="1" smtClean="0"/>
                        <a:t>duch</a:t>
                      </a:r>
                      <a:r>
                        <a:rPr lang="en-US" dirty="0" smtClean="0"/>
                        <a:t> </a:t>
                      </a:r>
                      <a:r>
                        <a:rPr lang="en-US" dirty="0" err="1" smtClean="0"/>
                        <a:t>kelasalar</a:t>
                      </a:r>
                      <a:r>
                        <a:rPr lang="en-US" dirty="0" smtClean="0"/>
                        <a:t>, </a:t>
                      </a:r>
                      <a:r>
                        <a:rPr lang="en-US" dirty="0" err="1" smtClean="0"/>
                        <a:t>demak</a:t>
                      </a:r>
                      <a:r>
                        <a:rPr lang="en-US" dirty="0" smtClean="0"/>
                        <a:t> </a:t>
                      </a:r>
                      <a:r>
                        <a:rPr lang="en-US" dirty="0" err="1" smtClean="0"/>
                        <a:t>ular</a:t>
                      </a:r>
                      <a:r>
                        <a:rPr lang="en-US" dirty="0" smtClean="0"/>
                        <a:t> </a:t>
                      </a:r>
                      <a:r>
                        <a:rPr lang="en-US" dirty="0" err="1" smtClean="0"/>
                        <a:t>nimanidir</a:t>
                      </a:r>
                      <a:r>
                        <a:rPr lang="en-US" dirty="0" smtClean="0"/>
                        <a:t> </a:t>
                      </a:r>
                      <a:r>
                        <a:rPr lang="en-US" dirty="0" err="1" smtClean="0"/>
                        <a:t>tushuna</a:t>
                      </a:r>
                      <a:r>
                        <a:rPr lang="en-US" dirty="0" smtClean="0"/>
                        <a:t> </a:t>
                      </a:r>
                      <a:r>
                        <a:rPr lang="en-US" dirty="0" err="1" smtClean="0"/>
                        <a:t>olmaydilar</a:t>
                      </a:r>
                      <a:r>
                        <a:rPr lang="en-US" dirty="0" smtClean="0"/>
                        <a:t>: </a:t>
                      </a:r>
                      <a:r>
                        <a:rPr lang="en-US" dirty="0" err="1" smtClean="0"/>
                        <a:t>yo</a:t>
                      </a:r>
                      <a:r>
                        <a:rPr lang="en-US" dirty="0" smtClean="0"/>
                        <a:t> </a:t>
                      </a:r>
                      <a:r>
                        <a:rPr lang="en-US" dirty="0" err="1" smtClean="0"/>
                        <a:t>raqamlarni</a:t>
                      </a:r>
                      <a:r>
                        <a:rPr lang="en-US" dirty="0" smtClean="0"/>
                        <a:t> </a:t>
                      </a:r>
                      <a:r>
                        <a:rPr lang="en-US" dirty="0" err="1" smtClean="0"/>
                        <a:t>yoki</a:t>
                      </a:r>
                      <a:r>
                        <a:rPr lang="en-US" dirty="0" smtClean="0"/>
                        <a:t> </a:t>
                      </a:r>
                      <a:r>
                        <a:rPr lang="en-US" dirty="0" err="1" smtClean="0"/>
                        <a:t>so'zlarni</a:t>
                      </a:r>
                      <a:endParaRPr lang="ru-RU" dirty="0"/>
                    </a:p>
                  </a:txBody>
                  <a:tcPr/>
                </a:tc>
                <a:tc>
                  <a:txBody>
                    <a:bodyPr/>
                    <a:lstStyle/>
                    <a:p>
                      <a:r>
                        <a:rPr lang="en-US" dirty="0" err="1" smtClean="0"/>
                        <a:t>Boyib</a:t>
                      </a:r>
                      <a:r>
                        <a:rPr lang="en-US" dirty="0" smtClean="0"/>
                        <a:t> </a:t>
                      </a:r>
                      <a:r>
                        <a:rPr lang="en-US" dirty="0" err="1" smtClean="0"/>
                        <a:t>ketmoqchi</a:t>
                      </a:r>
                      <a:r>
                        <a:rPr lang="en-US" dirty="0" smtClean="0"/>
                        <a:t> </a:t>
                      </a:r>
                      <a:r>
                        <a:rPr lang="en-US" dirty="0" err="1" smtClean="0"/>
                        <a:t>bo'lsangiz</a:t>
                      </a:r>
                      <a:r>
                        <a:rPr lang="en-US" dirty="0" smtClean="0"/>
                        <a:t> </a:t>
                      </a:r>
                      <a:r>
                        <a:rPr lang="en-US" dirty="0" err="1" smtClean="0"/>
                        <a:t>bor</a:t>
                      </a:r>
                      <a:r>
                        <a:rPr lang="en-US" dirty="0" smtClean="0"/>
                        <a:t> </a:t>
                      </a:r>
                      <a:r>
                        <a:rPr lang="en-US" dirty="0" err="1" smtClean="0"/>
                        <a:t>yo'g'e</a:t>
                      </a:r>
                      <a:r>
                        <a:rPr lang="en-US" dirty="0" smtClean="0"/>
                        <a:t> AKTIV </a:t>
                      </a:r>
                      <a:r>
                        <a:rPr lang="en-US" dirty="0" err="1" smtClean="0"/>
                        <a:t>sotib</a:t>
                      </a:r>
                      <a:r>
                        <a:rPr lang="en-US" dirty="0" smtClean="0"/>
                        <a:t> </a:t>
                      </a:r>
                      <a:r>
                        <a:rPr lang="en-US" dirty="0" err="1" smtClean="0"/>
                        <a:t>olishga</a:t>
                      </a:r>
                      <a:r>
                        <a:rPr lang="en-US" dirty="0" smtClean="0"/>
                        <a:t> </a:t>
                      </a:r>
                      <a:r>
                        <a:rPr lang="en-US" dirty="0" err="1" smtClean="0"/>
                        <a:t>harakat</a:t>
                      </a:r>
                      <a:r>
                        <a:rPr lang="en-US" dirty="0" smtClean="0"/>
                        <a:t> </a:t>
                      </a:r>
                      <a:r>
                        <a:rPr lang="en-US" dirty="0" err="1" smtClean="0"/>
                        <a:t>qiling</a:t>
                      </a:r>
                      <a:r>
                        <a:rPr lang="en-US" dirty="0" smtClean="0"/>
                        <a:t>.</a:t>
                      </a:r>
                    </a:p>
                    <a:p>
                      <a:r>
                        <a:rPr lang="en-US" dirty="0" err="1" smtClean="0"/>
                        <a:t>Aqlli</a:t>
                      </a:r>
                      <a:r>
                        <a:rPr lang="en-US" dirty="0" smtClean="0"/>
                        <a:t> </a:t>
                      </a:r>
                      <a:r>
                        <a:rPr lang="en-US" dirty="0" err="1" smtClean="0"/>
                        <a:t>odam</a:t>
                      </a:r>
                      <a:r>
                        <a:rPr lang="en-US" dirty="0" smtClean="0"/>
                        <a:t> </a:t>
                      </a:r>
                      <a:r>
                        <a:rPr lang="en-US" dirty="0" err="1" smtClean="0"/>
                        <a:t>o'zidan</a:t>
                      </a:r>
                      <a:r>
                        <a:rPr lang="en-US" dirty="0" smtClean="0"/>
                        <a:t> </a:t>
                      </a:r>
                      <a:r>
                        <a:rPr lang="en-US" dirty="0" err="1" smtClean="0"/>
                        <a:t>aqlliroq</a:t>
                      </a:r>
                      <a:r>
                        <a:rPr lang="en-US" dirty="0" smtClean="0"/>
                        <a:t> </a:t>
                      </a:r>
                      <a:r>
                        <a:rPr lang="en-US" dirty="0" err="1" smtClean="0"/>
                        <a:t>odamlarni</a:t>
                      </a:r>
                      <a:r>
                        <a:rPr lang="en-US" dirty="0" smtClean="0"/>
                        <a:t> </a:t>
                      </a:r>
                      <a:r>
                        <a:rPr lang="en-US" dirty="0" err="1" smtClean="0"/>
                        <a:t>ishga</a:t>
                      </a:r>
                      <a:r>
                        <a:rPr lang="en-US" dirty="0" smtClean="0"/>
                        <a:t> </a:t>
                      </a:r>
                      <a:r>
                        <a:rPr lang="en-US" dirty="0" err="1" smtClean="0"/>
                        <a:t>yollaydi</a:t>
                      </a:r>
                      <a:endParaRPr lang="ru-RU" dirty="0"/>
                    </a:p>
                  </a:txBody>
                  <a:tcPr/>
                </a:tc>
                <a:extLst>
                  <a:ext uri="{0D108BD9-81ED-4DB2-BD59-A6C34878D82A}">
                    <a16:rowId xmlns:a16="http://schemas.microsoft.com/office/drawing/2014/main" val="3584006413"/>
                  </a:ext>
                </a:extLst>
              </a:tr>
              <a:tr h="370840">
                <a:tc>
                  <a:txBody>
                    <a:bodyPr/>
                    <a:lstStyle/>
                    <a:p>
                      <a:r>
                        <a:rPr lang="en-US" dirty="0" err="1" smtClean="0"/>
                        <a:t>Daromad</a:t>
                      </a:r>
                      <a:r>
                        <a:rPr lang="en-US" dirty="0" smtClean="0"/>
                        <a:t> </a:t>
                      </a:r>
                      <a:r>
                        <a:rPr lang="en-US" dirty="0" err="1" smtClean="0"/>
                        <a:t>oshishi</a:t>
                      </a:r>
                      <a:r>
                        <a:rPr lang="en-US" dirty="0" smtClean="0"/>
                        <a:t> </a:t>
                      </a:r>
                      <a:r>
                        <a:rPr lang="en-US" dirty="0" err="1" smtClean="0"/>
                        <a:t>kamdan</a:t>
                      </a:r>
                      <a:r>
                        <a:rPr lang="en-US" dirty="0" smtClean="0"/>
                        <a:t> </a:t>
                      </a:r>
                      <a:r>
                        <a:rPr lang="en-US" dirty="0" err="1" smtClean="0"/>
                        <a:t>kam</a:t>
                      </a:r>
                      <a:r>
                        <a:rPr lang="en-US" dirty="0" smtClean="0"/>
                        <a:t> </a:t>
                      </a:r>
                      <a:r>
                        <a:rPr lang="en-US" dirty="0" err="1" smtClean="0"/>
                        <a:t>xollarda</a:t>
                      </a:r>
                      <a:r>
                        <a:rPr lang="en-US" dirty="0" smtClean="0"/>
                        <a:t> </a:t>
                      </a:r>
                      <a:r>
                        <a:rPr lang="en-US" dirty="0" err="1" smtClean="0"/>
                        <a:t>pul</a:t>
                      </a:r>
                      <a:r>
                        <a:rPr lang="en-US" dirty="0" smtClean="0"/>
                        <a:t> </a:t>
                      </a:r>
                      <a:r>
                        <a:rPr lang="en-US" dirty="0" err="1" smtClean="0"/>
                        <a:t>muommosini</a:t>
                      </a:r>
                      <a:r>
                        <a:rPr lang="en-US" dirty="0" smtClean="0"/>
                        <a:t> </a:t>
                      </a:r>
                      <a:r>
                        <a:rPr lang="en-US" dirty="0" err="1" smtClean="0"/>
                        <a:t>yechadi</a:t>
                      </a:r>
                      <a:r>
                        <a:rPr lang="en-US" dirty="0" smtClean="0"/>
                        <a:t>. </a:t>
                      </a:r>
                      <a:r>
                        <a:rPr lang="en-US" dirty="0" err="1" smtClean="0"/>
                        <a:t>Muommolar</a:t>
                      </a:r>
                      <a:r>
                        <a:rPr lang="en-US" dirty="0" smtClean="0"/>
                        <a:t> </a:t>
                      </a:r>
                      <a:r>
                        <a:rPr lang="en-US" dirty="0" err="1" smtClean="0"/>
                        <a:t>aql</a:t>
                      </a:r>
                      <a:r>
                        <a:rPr lang="en-US" dirty="0" smtClean="0"/>
                        <a:t> </a:t>
                      </a:r>
                      <a:r>
                        <a:rPr lang="en-US" dirty="0" err="1" smtClean="0"/>
                        <a:t>bilan</a:t>
                      </a:r>
                      <a:r>
                        <a:rPr lang="en-US" dirty="0" smtClean="0"/>
                        <a:t> </a:t>
                      </a:r>
                      <a:r>
                        <a:rPr lang="en-US" dirty="0" err="1" smtClean="0"/>
                        <a:t>hal</a:t>
                      </a:r>
                      <a:r>
                        <a:rPr lang="en-US" dirty="0" smtClean="0"/>
                        <a:t> </a:t>
                      </a:r>
                      <a:r>
                        <a:rPr lang="en-US" dirty="0" err="1" smtClean="0"/>
                        <a:t>bo'ladi</a:t>
                      </a:r>
                      <a:endParaRPr lang="ru-RU" dirty="0"/>
                    </a:p>
                  </a:txBody>
                  <a:tcPr/>
                </a:tc>
                <a:tc>
                  <a:txBody>
                    <a:bodyPr/>
                    <a:lstStyle/>
                    <a:p>
                      <a:r>
                        <a:rPr lang="en-US" dirty="0" err="1" smtClean="0"/>
                        <a:t>Badavlatlar</a:t>
                      </a:r>
                      <a:r>
                        <a:rPr lang="en-US" dirty="0" smtClean="0"/>
                        <a:t> </a:t>
                      </a:r>
                      <a:r>
                        <a:rPr lang="en-US" dirty="0" err="1" smtClean="0"/>
                        <a:t>turli</a:t>
                      </a:r>
                      <a:r>
                        <a:rPr lang="en-US" dirty="0" smtClean="0"/>
                        <a:t> </a:t>
                      </a:r>
                      <a:r>
                        <a:rPr lang="en-US" dirty="0" err="1" smtClean="0"/>
                        <a:t>sohalar</a:t>
                      </a:r>
                      <a:r>
                        <a:rPr lang="en-US" dirty="0" smtClean="0"/>
                        <a:t> </a:t>
                      </a:r>
                      <a:r>
                        <a:rPr lang="en-US" dirty="0" err="1" smtClean="0"/>
                        <a:t>bo'yicha</a:t>
                      </a:r>
                      <a:r>
                        <a:rPr lang="en-US" dirty="0" smtClean="0"/>
                        <a:t> </a:t>
                      </a:r>
                      <a:r>
                        <a:rPr lang="en-US" dirty="0" err="1" smtClean="0"/>
                        <a:t>bilimi</a:t>
                      </a:r>
                      <a:r>
                        <a:rPr lang="en-US" dirty="0" smtClean="0"/>
                        <a:t> </a:t>
                      </a:r>
                      <a:r>
                        <a:rPr lang="en-US" dirty="0" err="1" smtClean="0"/>
                        <a:t>ko'pligi</a:t>
                      </a:r>
                      <a:r>
                        <a:rPr lang="en-US" dirty="0" smtClean="0"/>
                        <a:t> </a:t>
                      </a:r>
                      <a:r>
                        <a:rPr lang="en-US" dirty="0" err="1" smtClean="0"/>
                        <a:t>uchun</a:t>
                      </a:r>
                      <a:r>
                        <a:rPr lang="en-US" dirty="0" smtClean="0"/>
                        <a:t> </a:t>
                      </a:r>
                      <a:r>
                        <a:rPr lang="en-US" dirty="0" err="1" smtClean="0"/>
                        <a:t>badavlatdirlar</a:t>
                      </a:r>
                      <a:endParaRPr lang="ru-RU" dirty="0"/>
                    </a:p>
                  </a:txBody>
                  <a:tcPr/>
                </a:tc>
                <a:extLst>
                  <a:ext uri="{0D108BD9-81ED-4DB2-BD59-A6C34878D82A}">
                    <a16:rowId xmlns:a16="http://schemas.microsoft.com/office/drawing/2014/main" val="2519113315"/>
                  </a:ext>
                </a:extLst>
              </a:tr>
            </a:tbl>
          </a:graphicData>
        </a:graphic>
      </p:graphicFrame>
    </p:spTree>
    <p:extLst>
      <p:ext uri="{BB962C8B-B14F-4D97-AF65-F5344CB8AC3E}">
        <p14:creationId xmlns:p14="http://schemas.microsoft.com/office/powerpoint/2010/main" val="3158150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Fanlar</a:t>
            </a:r>
            <a:r>
              <a:rPr lang="en-US" dirty="0" smtClean="0"/>
              <a:t> </a:t>
            </a:r>
            <a:r>
              <a:rPr lang="en-US" dirty="0" err="1" smtClean="0"/>
              <a:t>bilan</a:t>
            </a:r>
            <a:r>
              <a:rPr lang="en-US" dirty="0" smtClean="0"/>
              <a:t> </a:t>
            </a:r>
            <a:r>
              <a:rPr lang="en-US" dirty="0" err="1" smtClean="0"/>
              <a:t>bog’liqligi</a:t>
            </a:r>
            <a:endParaRPr lang="ru-RU" dirty="0"/>
          </a:p>
        </p:txBody>
      </p:sp>
      <p:sp>
        <p:nvSpPr>
          <p:cNvPr id="3" name="Объект 2"/>
          <p:cNvSpPr>
            <a:spLocks noGrp="1"/>
          </p:cNvSpPr>
          <p:nvPr>
            <p:ph idx="1"/>
          </p:nvPr>
        </p:nvSpPr>
        <p:spPr>
          <a:xfrm>
            <a:off x="677334" y="2152651"/>
            <a:ext cx="8596668" cy="3880773"/>
          </a:xfrm>
        </p:spPr>
        <p:txBody>
          <a:bodyPr>
            <a:normAutofit fontScale="92500"/>
          </a:bodyPr>
          <a:lstStyle/>
          <a:p>
            <a:r>
              <a:rPr lang="en-US" b="1" dirty="0" err="1" smtClean="0"/>
              <a:t>Buxgalteriya</a:t>
            </a:r>
            <a:r>
              <a:rPr lang="en-US" b="1" dirty="0" smtClean="0"/>
              <a:t> </a:t>
            </a:r>
            <a:r>
              <a:rPr lang="en-US" b="1" dirty="0" err="1" smtClean="0"/>
              <a:t>hisobi</a:t>
            </a:r>
            <a:endParaRPr lang="en-US" b="1" dirty="0" smtClean="0"/>
          </a:p>
          <a:p>
            <a:r>
              <a:rPr lang="en-US" b="1" dirty="0" err="1" smtClean="0"/>
              <a:t>Iqtisodiy</a:t>
            </a:r>
            <a:r>
              <a:rPr lang="en-US" b="1" dirty="0" smtClean="0"/>
              <a:t> </a:t>
            </a:r>
            <a:r>
              <a:rPr lang="en-US" b="1" dirty="0" err="1" smtClean="0"/>
              <a:t>tahlil</a:t>
            </a:r>
            <a:endParaRPr lang="en-US" b="1" dirty="0" smtClean="0"/>
          </a:p>
          <a:p>
            <a:r>
              <a:rPr lang="en-US" b="1" dirty="0" err="1" smtClean="0"/>
              <a:t>Moliya</a:t>
            </a:r>
            <a:endParaRPr lang="en-US" b="1" dirty="0" smtClean="0"/>
          </a:p>
          <a:p>
            <a:r>
              <a:rPr lang="en-US" b="1" dirty="0" err="1" smtClean="0"/>
              <a:t>Pul</a:t>
            </a:r>
            <a:r>
              <a:rPr lang="en-US" b="1" dirty="0" smtClean="0"/>
              <a:t> </a:t>
            </a:r>
            <a:r>
              <a:rPr lang="en-US" b="1" dirty="0" err="1" smtClean="0"/>
              <a:t>va</a:t>
            </a:r>
            <a:r>
              <a:rPr lang="en-US" b="1" dirty="0" smtClean="0"/>
              <a:t> bank</a:t>
            </a:r>
          </a:p>
          <a:p>
            <a:r>
              <a:rPr lang="en-US" b="1" dirty="0" err="1" smtClean="0"/>
              <a:t>Statistika</a:t>
            </a:r>
            <a:r>
              <a:rPr lang="en-US" b="1" dirty="0" smtClean="0"/>
              <a:t>                                                         </a:t>
            </a:r>
            <a:r>
              <a:rPr lang="en-US" b="1" dirty="0" err="1" smtClean="0"/>
              <a:t>ushbu</a:t>
            </a:r>
            <a:r>
              <a:rPr lang="en-US" b="1" dirty="0" smtClean="0"/>
              <a:t> </a:t>
            </a:r>
            <a:r>
              <a:rPr lang="en-US" b="1" dirty="0" err="1" smtClean="0"/>
              <a:t>fanlar</a:t>
            </a:r>
            <a:r>
              <a:rPr lang="en-US" b="1" dirty="0" smtClean="0"/>
              <a:t> </a:t>
            </a:r>
            <a:r>
              <a:rPr lang="en-US" b="1" dirty="0" err="1" smtClean="0"/>
              <a:t>bilan</a:t>
            </a:r>
            <a:r>
              <a:rPr lang="en-US" b="1" dirty="0" smtClean="0"/>
              <a:t> </a:t>
            </a:r>
            <a:r>
              <a:rPr lang="en-US" b="1" dirty="0" err="1" smtClean="0"/>
              <a:t>o’zaro</a:t>
            </a:r>
            <a:r>
              <a:rPr lang="en-US" b="1" dirty="0" smtClean="0"/>
              <a:t> </a:t>
            </a:r>
            <a:r>
              <a:rPr lang="en-US" b="1" dirty="0" err="1" smtClean="0"/>
              <a:t>bog’liq</a:t>
            </a:r>
            <a:endParaRPr lang="en-US" b="1" dirty="0" smtClean="0"/>
          </a:p>
          <a:p>
            <a:r>
              <a:rPr lang="en-US" b="1" dirty="0" err="1" smtClean="0"/>
              <a:t>Mikroiqtisodiyot</a:t>
            </a:r>
            <a:r>
              <a:rPr lang="en-US" b="1" dirty="0" smtClean="0"/>
              <a:t>                                                  </a:t>
            </a:r>
          </a:p>
          <a:p>
            <a:r>
              <a:rPr lang="en-US" b="1" dirty="0" err="1" smtClean="0"/>
              <a:t>Makroiqtisodiyot</a:t>
            </a:r>
            <a:endParaRPr lang="en-US" b="1" dirty="0" smtClean="0"/>
          </a:p>
          <a:p>
            <a:r>
              <a:rPr lang="en-US" b="1" dirty="0" err="1" smtClean="0"/>
              <a:t>Bizbesga</a:t>
            </a:r>
            <a:r>
              <a:rPr lang="en-US" b="1" dirty="0" smtClean="0"/>
              <a:t> </a:t>
            </a:r>
            <a:r>
              <a:rPr lang="en-US" b="1" dirty="0" err="1" smtClean="0"/>
              <a:t>kirish</a:t>
            </a:r>
            <a:r>
              <a:rPr lang="en-US" b="1" dirty="0" smtClean="0"/>
              <a:t> </a:t>
            </a:r>
          </a:p>
          <a:p>
            <a:r>
              <a:rPr lang="en-US" b="1" dirty="0" err="1" smtClean="0"/>
              <a:t>Tadbirkorlik</a:t>
            </a:r>
            <a:endParaRPr lang="en-US" b="1" dirty="0" smtClean="0"/>
          </a:p>
          <a:p>
            <a:r>
              <a:rPr lang="en-US" b="1" dirty="0" err="1" smtClean="0"/>
              <a:t>Moliyaviy</a:t>
            </a:r>
            <a:r>
              <a:rPr lang="en-US" b="1" dirty="0" smtClean="0"/>
              <a:t> </a:t>
            </a:r>
            <a:r>
              <a:rPr lang="en-US" b="1" dirty="0" err="1" smtClean="0"/>
              <a:t>savodxonlik</a:t>
            </a:r>
            <a:r>
              <a:rPr lang="en-US" b="1" dirty="0" smtClean="0"/>
              <a:t> </a:t>
            </a:r>
          </a:p>
          <a:p>
            <a:endParaRPr lang="en-US" dirty="0" smtClean="0"/>
          </a:p>
          <a:p>
            <a:endParaRPr lang="ru-RU" dirty="0"/>
          </a:p>
        </p:txBody>
      </p:sp>
      <p:sp>
        <p:nvSpPr>
          <p:cNvPr id="5" name="Правая фигурная скобка 4"/>
          <p:cNvSpPr/>
          <p:nvPr/>
        </p:nvSpPr>
        <p:spPr>
          <a:xfrm>
            <a:off x="2893326" y="2160589"/>
            <a:ext cx="2625692" cy="366700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b="1" dirty="0"/>
          </a:p>
        </p:txBody>
      </p:sp>
      <p:pic>
        <p:nvPicPr>
          <p:cNvPr id="6" name="Picture 3" descr="Рақобат тўғрисида»ги Қонунда нималарни ўзгартириш лозим? | NORMA.UZ"/>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34086" y="3460704"/>
            <a:ext cx="2014723" cy="834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2" descr="Investitsiya — iqtisodiyotning yuragi - Xalq so'zi"/>
          <p:cNvSpPr>
            <a:spLocks noChangeAspect="1" noChangeArrowheads="1"/>
          </p:cNvSpPr>
          <p:nvPr/>
        </p:nvSpPr>
        <p:spPr bwMode="auto">
          <a:xfrm>
            <a:off x="155575" y="-15240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8" name="Picture 4" descr="2023-2025 yillarga moʻljallangan investitsiya dasturi tasdiqlandi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3326" y="1025034"/>
            <a:ext cx="2785687" cy="1569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016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Investitsiyalarning</a:t>
            </a:r>
            <a:r>
              <a:rPr lang="en-US" dirty="0"/>
              <a:t> </a:t>
            </a:r>
            <a:r>
              <a:rPr lang="en-US" dirty="0" err="1"/>
              <a:t>mohiyati</a:t>
            </a:r>
            <a:r>
              <a:rPr lang="ru-RU" dirty="0"/>
              <a:t>, </a:t>
            </a:r>
            <a:r>
              <a:rPr lang="en-US" dirty="0" err="1" smtClean="0"/>
              <a:t>asosiy</a:t>
            </a:r>
            <a:r>
              <a:rPr lang="en-US" dirty="0" smtClean="0"/>
              <a:t> </a:t>
            </a:r>
            <a:r>
              <a:rPr lang="en-US" dirty="0" err="1"/>
              <a:t>turlari</a:t>
            </a:r>
            <a:r>
              <a:rPr lang="en-US" dirty="0"/>
              <a:t> </a:t>
            </a:r>
            <a:r>
              <a:rPr lang="en-US" dirty="0" err="1"/>
              <a:t>va</a:t>
            </a:r>
            <a:r>
              <a:rPr lang="en-US" dirty="0"/>
              <a:t> </a:t>
            </a:r>
            <a:r>
              <a:rPr lang="en-US" dirty="0" err="1"/>
              <a:t>tuzilishi</a:t>
            </a:r>
            <a:endParaRPr lang="ru-RU" dirty="0"/>
          </a:p>
        </p:txBody>
      </p:sp>
      <p:sp>
        <p:nvSpPr>
          <p:cNvPr id="3" name="Объект 2"/>
          <p:cNvSpPr>
            <a:spLocks noGrp="1"/>
          </p:cNvSpPr>
          <p:nvPr>
            <p:ph idx="1"/>
          </p:nvPr>
        </p:nvSpPr>
        <p:spPr/>
        <p:txBody>
          <a:bodyPr>
            <a:normAutofit lnSpcReduction="10000"/>
          </a:bodyPr>
          <a:lstStyle/>
          <a:p>
            <a:pPr>
              <a:lnSpc>
                <a:spcPct val="90000"/>
              </a:lnSpc>
              <a:defRPr/>
            </a:pPr>
            <a:r>
              <a:rPr lang="en-US" sz="2400" b="1" dirty="0" err="1">
                <a:solidFill>
                  <a:srgbClr val="7030A0"/>
                </a:solidFill>
              </a:rPr>
              <a:t>Har</a:t>
            </a:r>
            <a:r>
              <a:rPr lang="en-US" sz="2400" b="1" dirty="0">
                <a:solidFill>
                  <a:srgbClr val="7030A0"/>
                </a:solidFill>
              </a:rPr>
              <a:t> </a:t>
            </a:r>
            <a:r>
              <a:rPr lang="en-US" sz="2400" b="1" dirty="0" err="1">
                <a:solidFill>
                  <a:srgbClr val="7030A0"/>
                </a:solidFill>
              </a:rPr>
              <a:t>qanday</a:t>
            </a:r>
            <a:r>
              <a:rPr lang="en-US" sz="2400" b="1" dirty="0">
                <a:solidFill>
                  <a:srgbClr val="7030A0"/>
                </a:solidFill>
              </a:rPr>
              <a:t> </a:t>
            </a:r>
            <a:r>
              <a:rPr lang="en-US" sz="2400" b="1" dirty="0" err="1">
                <a:solidFill>
                  <a:srgbClr val="7030A0"/>
                </a:solidFill>
              </a:rPr>
              <a:t>korxona</a:t>
            </a:r>
            <a:r>
              <a:rPr lang="en-US" sz="2400" b="1" dirty="0">
                <a:solidFill>
                  <a:srgbClr val="7030A0"/>
                </a:solidFill>
              </a:rPr>
              <a:t> </a:t>
            </a:r>
            <a:r>
              <a:rPr lang="en-US" sz="2400" b="1" dirty="0" err="1">
                <a:solidFill>
                  <a:srgbClr val="7030A0"/>
                </a:solidFill>
              </a:rPr>
              <a:t>o`z</a:t>
            </a:r>
            <a:r>
              <a:rPr lang="en-US" sz="2400" b="1" dirty="0">
                <a:solidFill>
                  <a:srgbClr val="7030A0"/>
                </a:solidFill>
              </a:rPr>
              <a:t> </a:t>
            </a:r>
            <a:r>
              <a:rPr lang="en-US" sz="2400" b="1" dirty="0" err="1">
                <a:solidFill>
                  <a:srgbClr val="7030A0"/>
                </a:solidFill>
              </a:rPr>
              <a:t>faoliyatini</a:t>
            </a:r>
            <a:r>
              <a:rPr lang="en-US" sz="2400" b="1" dirty="0">
                <a:solidFill>
                  <a:srgbClr val="7030A0"/>
                </a:solidFill>
              </a:rPr>
              <a:t> </a:t>
            </a:r>
            <a:r>
              <a:rPr lang="en-US" sz="2400" b="1" dirty="0" err="1">
                <a:solidFill>
                  <a:srgbClr val="7030A0"/>
                </a:solidFill>
              </a:rPr>
              <a:t>boshlashi</a:t>
            </a:r>
            <a:r>
              <a:rPr lang="en-US" sz="2400" b="1" dirty="0">
                <a:solidFill>
                  <a:srgbClr val="7030A0"/>
                </a:solidFill>
              </a:rPr>
              <a:t>, </a:t>
            </a:r>
            <a:r>
              <a:rPr lang="en-US" sz="2400" b="1" dirty="0" err="1">
                <a:solidFill>
                  <a:srgbClr val="7030A0"/>
                </a:solidFill>
              </a:rPr>
              <a:t>kengaytirishi</a:t>
            </a:r>
            <a:r>
              <a:rPr lang="en-US" sz="2400" b="1" dirty="0">
                <a:solidFill>
                  <a:srgbClr val="7030A0"/>
                </a:solidFill>
              </a:rPr>
              <a:t> </a:t>
            </a:r>
            <a:r>
              <a:rPr lang="en-US" sz="2400" b="1" dirty="0" err="1">
                <a:solidFill>
                  <a:srgbClr val="7030A0"/>
                </a:solidFill>
              </a:rPr>
              <a:t>va</a:t>
            </a:r>
            <a:r>
              <a:rPr lang="en-US" sz="2400" b="1" dirty="0">
                <a:solidFill>
                  <a:srgbClr val="7030A0"/>
                </a:solidFill>
              </a:rPr>
              <a:t> </a:t>
            </a:r>
            <a:r>
              <a:rPr lang="en-US" sz="2400" b="1" dirty="0" err="1">
                <a:solidFill>
                  <a:srgbClr val="7030A0"/>
                </a:solidFill>
              </a:rPr>
              <a:t>yangilashi</a:t>
            </a:r>
            <a:r>
              <a:rPr lang="en-US" sz="2400" b="1" dirty="0">
                <a:solidFill>
                  <a:srgbClr val="7030A0"/>
                </a:solidFill>
              </a:rPr>
              <a:t> </a:t>
            </a:r>
            <a:r>
              <a:rPr lang="en-US" sz="2400" b="1" dirty="0" err="1">
                <a:solidFill>
                  <a:srgbClr val="7030A0"/>
                </a:solidFill>
              </a:rPr>
              <a:t>uchun</a:t>
            </a:r>
            <a:r>
              <a:rPr lang="en-US" sz="2400" b="1" dirty="0">
                <a:solidFill>
                  <a:srgbClr val="7030A0"/>
                </a:solidFill>
              </a:rPr>
              <a:t> </a:t>
            </a:r>
            <a:r>
              <a:rPr lang="en-US" sz="2400" b="1" dirty="0" err="1">
                <a:solidFill>
                  <a:srgbClr val="7030A0"/>
                </a:solidFill>
              </a:rPr>
              <a:t>investitsiyalarga</a:t>
            </a:r>
            <a:r>
              <a:rPr lang="en-US" sz="2400" b="1" dirty="0">
                <a:solidFill>
                  <a:srgbClr val="7030A0"/>
                </a:solidFill>
              </a:rPr>
              <a:t> </a:t>
            </a:r>
            <a:r>
              <a:rPr lang="en-US" sz="2400" b="1" dirty="0" err="1">
                <a:solidFill>
                  <a:srgbClr val="7030A0"/>
                </a:solidFill>
              </a:rPr>
              <a:t>zarurat</a:t>
            </a:r>
            <a:r>
              <a:rPr lang="en-US" sz="2400" b="1" dirty="0">
                <a:solidFill>
                  <a:srgbClr val="7030A0"/>
                </a:solidFill>
              </a:rPr>
              <a:t> </a:t>
            </a:r>
            <a:r>
              <a:rPr lang="en-US" sz="2400" b="1" dirty="0" err="1">
                <a:solidFill>
                  <a:srgbClr val="7030A0"/>
                </a:solidFill>
              </a:rPr>
              <a:t>sezadi</a:t>
            </a:r>
            <a:r>
              <a:rPr lang="ru-RU" sz="2400" b="1" dirty="0">
                <a:solidFill>
                  <a:srgbClr val="7030A0"/>
                </a:solidFill>
              </a:rPr>
              <a:t>.</a:t>
            </a:r>
            <a:r>
              <a:rPr lang="en-US" sz="2400" b="1" dirty="0">
                <a:solidFill>
                  <a:srgbClr val="7030A0"/>
                </a:solidFill>
              </a:rPr>
              <a:t> </a:t>
            </a:r>
            <a:r>
              <a:rPr lang="en-US" sz="2400" b="1" dirty="0" err="1">
                <a:solidFill>
                  <a:srgbClr val="7030A0"/>
                </a:solidFill>
              </a:rPr>
              <a:t>Investitsiyalar</a:t>
            </a:r>
            <a:r>
              <a:rPr lang="en-US" sz="2400" b="1" dirty="0">
                <a:solidFill>
                  <a:srgbClr val="7030A0"/>
                </a:solidFill>
              </a:rPr>
              <a:t> </a:t>
            </a:r>
            <a:r>
              <a:rPr lang="en-US" sz="2400" b="1" dirty="0" err="1">
                <a:solidFill>
                  <a:srgbClr val="7030A0"/>
                </a:solidFill>
              </a:rPr>
              <a:t>korxonalarni</a:t>
            </a:r>
            <a:r>
              <a:rPr lang="en-US" sz="2400" b="1" dirty="0">
                <a:solidFill>
                  <a:srgbClr val="7030A0"/>
                </a:solidFill>
              </a:rPr>
              <a:t> </a:t>
            </a:r>
            <a:r>
              <a:rPr lang="en-US" sz="2400" b="1" dirty="0" err="1">
                <a:solidFill>
                  <a:srgbClr val="7030A0"/>
                </a:solidFill>
              </a:rPr>
              <a:t>rivojlantirish</a:t>
            </a:r>
            <a:r>
              <a:rPr lang="en-US" sz="2400" b="1" dirty="0">
                <a:solidFill>
                  <a:srgbClr val="7030A0"/>
                </a:solidFill>
              </a:rPr>
              <a:t>, </a:t>
            </a:r>
            <a:r>
              <a:rPr lang="en-US" sz="2400" b="1" dirty="0" err="1">
                <a:solidFill>
                  <a:srgbClr val="7030A0"/>
                </a:solidFill>
              </a:rPr>
              <a:t>mamlakatda</a:t>
            </a:r>
            <a:r>
              <a:rPr lang="en-US" sz="2400" b="1" dirty="0">
                <a:solidFill>
                  <a:srgbClr val="7030A0"/>
                </a:solidFill>
              </a:rPr>
              <a:t> </a:t>
            </a:r>
            <a:r>
              <a:rPr lang="en-US" sz="2400" b="1" dirty="0" err="1">
                <a:solidFill>
                  <a:srgbClr val="7030A0"/>
                </a:solidFill>
              </a:rPr>
              <a:t>iqtisodiy</a:t>
            </a:r>
            <a:r>
              <a:rPr lang="en-US" sz="2400" b="1" dirty="0">
                <a:solidFill>
                  <a:srgbClr val="7030A0"/>
                </a:solidFill>
              </a:rPr>
              <a:t> </a:t>
            </a:r>
            <a:r>
              <a:rPr lang="en-US" sz="2400" b="1" dirty="0" err="1">
                <a:solidFill>
                  <a:srgbClr val="7030A0"/>
                </a:solidFill>
              </a:rPr>
              <a:t>o`sishni</a:t>
            </a:r>
            <a:r>
              <a:rPr lang="en-US" sz="2400" b="1" dirty="0">
                <a:solidFill>
                  <a:srgbClr val="7030A0"/>
                </a:solidFill>
              </a:rPr>
              <a:t> </a:t>
            </a:r>
            <a:r>
              <a:rPr lang="en-US" sz="2400" b="1" dirty="0" err="1">
                <a:solidFill>
                  <a:srgbClr val="7030A0"/>
                </a:solidFill>
              </a:rPr>
              <a:t>ta’minlashning</a:t>
            </a:r>
            <a:r>
              <a:rPr lang="en-US" sz="2400" b="1" dirty="0">
                <a:solidFill>
                  <a:srgbClr val="7030A0"/>
                </a:solidFill>
              </a:rPr>
              <a:t> bosh </a:t>
            </a:r>
            <a:r>
              <a:rPr lang="en-US" sz="2400" b="1" dirty="0" err="1">
                <a:solidFill>
                  <a:srgbClr val="7030A0"/>
                </a:solidFill>
              </a:rPr>
              <a:t>onillaridan</a:t>
            </a:r>
            <a:r>
              <a:rPr lang="en-US" sz="2400" b="1" dirty="0">
                <a:solidFill>
                  <a:srgbClr val="7030A0"/>
                </a:solidFill>
              </a:rPr>
              <a:t> </a:t>
            </a:r>
            <a:r>
              <a:rPr lang="en-US" sz="2400" b="1" dirty="0" err="1">
                <a:solidFill>
                  <a:srgbClr val="7030A0"/>
                </a:solidFill>
              </a:rPr>
              <a:t>biridir</a:t>
            </a:r>
            <a:r>
              <a:rPr lang="en-US" sz="2400" b="1" dirty="0">
                <a:solidFill>
                  <a:srgbClr val="7030A0"/>
                </a:solidFill>
              </a:rPr>
              <a:t>. </a:t>
            </a:r>
            <a:r>
              <a:rPr lang="ru-RU" sz="2400" b="1" dirty="0">
                <a:solidFill>
                  <a:srgbClr val="7030A0"/>
                </a:solidFill>
              </a:rPr>
              <a:t> </a:t>
            </a:r>
          </a:p>
          <a:p>
            <a:pPr>
              <a:lnSpc>
                <a:spcPct val="90000"/>
              </a:lnSpc>
              <a:defRPr/>
            </a:pPr>
            <a:r>
              <a:rPr lang="en-US" sz="2400" b="1" i="1" u="sng" dirty="0" err="1">
                <a:solidFill>
                  <a:srgbClr val="FF0000"/>
                </a:solidFill>
              </a:rPr>
              <a:t>Investitsiyalar</a:t>
            </a:r>
            <a:r>
              <a:rPr lang="en-US" sz="2400" b="1" i="1" u="sng" dirty="0">
                <a:solidFill>
                  <a:srgbClr val="FF0000"/>
                </a:solidFill>
              </a:rPr>
              <a:t> </a:t>
            </a:r>
            <a:r>
              <a:rPr lang="en-US" sz="2400" b="1" i="1" u="sng" dirty="0" err="1">
                <a:solidFill>
                  <a:srgbClr val="FF0000"/>
                </a:solidFill>
              </a:rPr>
              <a:t>deganda</a:t>
            </a:r>
            <a:r>
              <a:rPr lang="en-US" sz="2400" b="1" i="1" u="sng" dirty="0">
                <a:solidFill>
                  <a:srgbClr val="FF0000"/>
                </a:solidFill>
              </a:rPr>
              <a:t>  </a:t>
            </a:r>
            <a:r>
              <a:rPr lang="en-US" sz="2400" b="1" dirty="0" err="1">
                <a:solidFill>
                  <a:srgbClr val="7030A0"/>
                </a:solidFill>
              </a:rPr>
              <a:t>yangi</a:t>
            </a:r>
            <a:r>
              <a:rPr lang="en-US" sz="2400" b="1" dirty="0">
                <a:solidFill>
                  <a:srgbClr val="7030A0"/>
                </a:solidFill>
              </a:rPr>
              <a:t> </a:t>
            </a:r>
            <a:r>
              <a:rPr lang="en-US" sz="2400" b="1" dirty="0" err="1">
                <a:solidFill>
                  <a:srgbClr val="7030A0"/>
                </a:solidFill>
              </a:rPr>
              <a:t>ishlab</a:t>
            </a:r>
            <a:r>
              <a:rPr lang="en-US" sz="2400" b="1" dirty="0">
                <a:solidFill>
                  <a:srgbClr val="7030A0"/>
                </a:solidFill>
              </a:rPr>
              <a:t> </a:t>
            </a:r>
            <a:r>
              <a:rPr lang="en-US" sz="2400" b="1" dirty="0" err="1">
                <a:solidFill>
                  <a:srgbClr val="7030A0"/>
                </a:solidFill>
              </a:rPr>
              <a:t>chiqarishlarni</a:t>
            </a:r>
            <a:r>
              <a:rPr lang="en-US" sz="2400" b="1" dirty="0">
                <a:solidFill>
                  <a:srgbClr val="7030A0"/>
                </a:solidFill>
              </a:rPr>
              <a:t> </a:t>
            </a:r>
            <a:r>
              <a:rPr lang="en-US" sz="2400" b="1" dirty="0" err="1">
                <a:solidFill>
                  <a:srgbClr val="7030A0"/>
                </a:solidFill>
              </a:rPr>
              <a:t>tashkil</a:t>
            </a:r>
            <a:r>
              <a:rPr lang="en-US" sz="2400" b="1" dirty="0">
                <a:solidFill>
                  <a:srgbClr val="7030A0"/>
                </a:solidFill>
              </a:rPr>
              <a:t> </a:t>
            </a:r>
            <a:r>
              <a:rPr lang="en-US" sz="2400" b="1" dirty="0" err="1">
                <a:solidFill>
                  <a:srgbClr val="7030A0"/>
                </a:solidFill>
              </a:rPr>
              <a:t>etish</a:t>
            </a:r>
            <a:r>
              <a:rPr lang="ru-RU" sz="2400" b="1" dirty="0">
                <a:solidFill>
                  <a:srgbClr val="7030A0"/>
                </a:solidFill>
              </a:rPr>
              <a:t>, </a:t>
            </a:r>
            <a:r>
              <a:rPr lang="en-US" sz="2400" b="1" dirty="0" err="1">
                <a:solidFill>
                  <a:srgbClr val="7030A0"/>
                </a:solidFill>
              </a:rPr>
              <a:t>ishlab</a:t>
            </a:r>
            <a:r>
              <a:rPr lang="en-US" sz="2400" b="1" dirty="0">
                <a:solidFill>
                  <a:srgbClr val="7030A0"/>
                </a:solidFill>
              </a:rPr>
              <a:t> </a:t>
            </a:r>
            <a:r>
              <a:rPr lang="en-US" sz="2400" b="1" dirty="0" err="1">
                <a:solidFill>
                  <a:srgbClr val="7030A0"/>
                </a:solidFill>
              </a:rPr>
              <a:t>turgan</a:t>
            </a:r>
            <a:r>
              <a:rPr lang="en-US" sz="2400" b="1" dirty="0">
                <a:solidFill>
                  <a:srgbClr val="7030A0"/>
                </a:solidFill>
              </a:rPr>
              <a:t> </a:t>
            </a:r>
            <a:r>
              <a:rPr lang="en-US" sz="2400" b="1" dirty="0" err="1">
                <a:solidFill>
                  <a:srgbClr val="7030A0"/>
                </a:solidFill>
              </a:rPr>
              <a:t>quvvatlarni</a:t>
            </a:r>
            <a:r>
              <a:rPr lang="en-US" sz="2400" b="1" dirty="0">
                <a:solidFill>
                  <a:srgbClr val="7030A0"/>
                </a:solidFill>
              </a:rPr>
              <a:t> </a:t>
            </a:r>
            <a:r>
              <a:rPr lang="en-US" sz="2400" b="1" dirty="0" err="1">
                <a:solidFill>
                  <a:srgbClr val="7030A0"/>
                </a:solidFill>
              </a:rPr>
              <a:t>saqlab</a:t>
            </a:r>
            <a:r>
              <a:rPr lang="en-US" sz="2400" b="1" dirty="0">
                <a:solidFill>
                  <a:srgbClr val="7030A0"/>
                </a:solidFill>
              </a:rPr>
              <a:t> </a:t>
            </a:r>
            <a:r>
              <a:rPr lang="en-US" sz="2400" b="1" dirty="0" err="1">
                <a:solidFill>
                  <a:srgbClr val="7030A0"/>
                </a:solidFill>
              </a:rPr>
              <a:t>turish</a:t>
            </a:r>
            <a:r>
              <a:rPr lang="en-US" sz="2400" b="1" dirty="0">
                <a:solidFill>
                  <a:srgbClr val="7030A0"/>
                </a:solidFill>
              </a:rPr>
              <a:t> </a:t>
            </a:r>
            <a:r>
              <a:rPr lang="en-US" sz="2400" b="1" dirty="0" err="1">
                <a:solidFill>
                  <a:srgbClr val="7030A0"/>
                </a:solidFill>
              </a:rPr>
              <a:t>va</a:t>
            </a:r>
            <a:r>
              <a:rPr lang="en-US" sz="2400" b="1" dirty="0">
                <a:solidFill>
                  <a:srgbClr val="7030A0"/>
                </a:solidFill>
              </a:rPr>
              <a:t>  </a:t>
            </a:r>
            <a:r>
              <a:rPr lang="en-US" sz="2400" b="1" dirty="0" err="1">
                <a:solidFill>
                  <a:srgbClr val="7030A0"/>
                </a:solidFill>
              </a:rPr>
              <a:t>rivojlantirish</a:t>
            </a:r>
            <a:r>
              <a:rPr lang="ru-RU" sz="2400" b="1" dirty="0">
                <a:solidFill>
                  <a:srgbClr val="7030A0"/>
                </a:solidFill>
              </a:rPr>
              <a:t>,</a:t>
            </a:r>
            <a:r>
              <a:rPr lang="uz-Cyrl-UZ" sz="2400" b="1" dirty="0">
                <a:solidFill>
                  <a:srgbClr val="7030A0"/>
                </a:solidFill>
              </a:rPr>
              <a:t> </a:t>
            </a:r>
            <a:r>
              <a:rPr lang="en-US" sz="2400" b="1" dirty="0" err="1">
                <a:solidFill>
                  <a:srgbClr val="7030A0"/>
                </a:solidFill>
              </a:rPr>
              <a:t>ishlab</a:t>
            </a:r>
            <a:r>
              <a:rPr lang="en-US" sz="2400" b="1" dirty="0">
                <a:solidFill>
                  <a:srgbClr val="7030A0"/>
                </a:solidFill>
              </a:rPr>
              <a:t> </a:t>
            </a:r>
            <a:r>
              <a:rPr lang="en-US" sz="2400" b="1" dirty="0" err="1">
                <a:solidFill>
                  <a:srgbClr val="7030A0"/>
                </a:solidFill>
              </a:rPr>
              <a:t>chiqarishni</a:t>
            </a:r>
            <a:r>
              <a:rPr lang="en-US" sz="2400" b="1" dirty="0">
                <a:solidFill>
                  <a:srgbClr val="7030A0"/>
                </a:solidFill>
              </a:rPr>
              <a:t> </a:t>
            </a:r>
            <a:r>
              <a:rPr lang="en-US" sz="2400" b="1" dirty="0" err="1">
                <a:solidFill>
                  <a:srgbClr val="7030A0"/>
                </a:solidFill>
              </a:rPr>
              <a:t>texnik</a:t>
            </a:r>
            <a:r>
              <a:rPr lang="en-US" sz="2400" b="1" dirty="0">
                <a:solidFill>
                  <a:srgbClr val="7030A0"/>
                </a:solidFill>
              </a:rPr>
              <a:t> </a:t>
            </a:r>
            <a:r>
              <a:rPr lang="en-US" sz="2400" b="1" dirty="0" err="1">
                <a:solidFill>
                  <a:srgbClr val="7030A0"/>
                </a:solidFill>
              </a:rPr>
              <a:t>tayyorlash</a:t>
            </a:r>
            <a:r>
              <a:rPr lang="ru-RU" sz="2400" b="1" dirty="0">
                <a:solidFill>
                  <a:srgbClr val="7030A0"/>
                </a:solidFill>
              </a:rPr>
              <a:t>, </a:t>
            </a:r>
            <a:r>
              <a:rPr lang="en-US" sz="2400" b="1" dirty="0" err="1">
                <a:solidFill>
                  <a:srgbClr val="7030A0"/>
                </a:solidFill>
              </a:rPr>
              <a:t>foyda</a:t>
            </a:r>
            <a:r>
              <a:rPr lang="en-US" sz="2400" b="1" dirty="0">
                <a:solidFill>
                  <a:srgbClr val="7030A0"/>
                </a:solidFill>
              </a:rPr>
              <a:t> </a:t>
            </a:r>
            <a:r>
              <a:rPr lang="en-US" sz="2400" b="1" dirty="0" err="1">
                <a:solidFill>
                  <a:srgbClr val="7030A0"/>
                </a:solidFill>
              </a:rPr>
              <a:t>olish</a:t>
            </a:r>
            <a:r>
              <a:rPr lang="en-US" sz="2400" b="1" dirty="0">
                <a:solidFill>
                  <a:srgbClr val="7030A0"/>
                </a:solidFill>
              </a:rPr>
              <a:t> </a:t>
            </a:r>
            <a:r>
              <a:rPr lang="en-US" sz="2400" b="1" dirty="0" err="1">
                <a:solidFill>
                  <a:srgbClr val="7030A0"/>
                </a:solidFill>
              </a:rPr>
              <a:t>hamda</a:t>
            </a:r>
            <a:r>
              <a:rPr lang="en-US" sz="2400" b="1" dirty="0">
                <a:solidFill>
                  <a:srgbClr val="7030A0"/>
                </a:solidFill>
              </a:rPr>
              <a:t> (</a:t>
            </a:r>
            <a:r>
              <a:rPr lang="en-US" sz="2400" b="1" dirty="0" err="1">
                <a:solidFill>
                  <a:srgbClr val="7030A0"/>
                </a:solidFill>
              </a:rPr>
              <a:t>atrof</a:t>
            </a:r>
            <a:r>
              <a:rPr lang="ru-RU" sz="2400" b="1" dirty="0">
                <a:solidFill>
                  <a:srgbClr val="7030A0"/>
                </a:solidFill>
              </a:rPr>
              <a:t>-</a:t>
            </a:r>
            <a:r>
              <a:rPr lang="en-US" sz="2400" b="1" dirty="0" err="1">
                <a:solidFill>
                  <a:srgbClr val="7030A0"/>
                </a:solidFill>
              </a:rPr>
              <a:t>muhitni</a:t>
            </a:r>
            <a:r>
              <a:rPr lang="en-US" sz="2400" b="1" dirty="0">
                <a:solidFill>
                  <a:srgbClr val="7030A0"/>
                </a:solidFill>
              </a:rPr>
              <a:t> </a:t>
            </a:r>
            <a:r>
              <a:rPr lang="en-US" sz="2400" b="1" dirty="0" err="1">
                <a:solidFill>
                  <a:srgbClr val="7030A0"/>
                </a:solidFill>
              </a:rPr>
              <a:t>muhofaza</a:t>
            </a:r>
            <a:r>
              <a:rPr lang="en-US" sz="2400" b="1" dirty="0">
                <a:solidFill>
                  <a:srgbClr val="7030A0"/>
                </a:solidFill>
              </a:rPr>
              <a:t> </a:t>
            </a:r>
            <a:r>
              <a:rPr lang="en-US" sz="2400" b="1" dirty="0" err="1">
                <a:solidFill>
                  <a:srgbClr val="7030A0"/>
                </a:solidFill>
              </a:rPr>
              <a:t>qilish</a:t>
            </a:r>
            <a:r>
              <a:rPr lang="ru-RU" sz="2400" b="1" dirty="0">
                <a:solidFill>
                  <a:srgbClr val="7030A0"/>
                </a:solidFill>
              </a:rPr>
              <a:t>, </a:t>
            </a:r>
            <a:r>
              <a:rPr lang="en-US" sz="2400" b="1" dirty="0" err="1">
                <a:solidFill>
                  <a:srgbClr val="7030A0"/>
                </a:solidFill>
              </a:rPr>
              <a:t>ijtimoiy</a:t>
            </a:r>
            <a:r>
              <a:rPr lang="en-US" sz="2400" b="1" dirty="0">
                <a:solidFill>
                  <a:srgbClr val="7030A0"/>
                </a:solidFill>
              </a:rPr>
              <a:t> </a:t>
            </a:r>
            <a:r>
              <a:rPr lang="en-US" sz="2400" b="1" dirty="0" err="1">
                <a:solidFill>
                  <a:srgbClr val="7030A0"/>
                </a:solidFill>
              </a:rPr>
              <a:t>kabi</a:t>
            </a:r>
            <a:r>
              <a:rPr lang="ru-RU" sz="2400" b="1" dirty="0">
                <a:solidFill>
                  <a:srgbClr val="7030A0"/>
                </a:solidFill>
              </a:rPr>
              <a:t>) </a:t>
            </a:r>
            <a:r>
              <a:rPr lang="en-US" sz="2400" b="1" dirty="0" err="1">
                <a:solidFill>
                  <a:srgbClr val="7030A0"/>
                </a:solidFill>
              </a:rPr>
              <a:t>boshqa</a:t>
            </a:r>
            <a:r>
              <a:rPr lang="en-US" sz="2400" b="1" dirty="0">
                <a:solidFill>
                  <a:srgbClr val="7030A0"/>
                </a:solidFill>
              </a:rPr>
              <a:t> </a:t>
            </a:r>
            <a:r>
              <a:rPr lang="en-US" sz="2400" b="1" dirty="0" err="1">
                <a:solidFill>
                  <a:srgbClr val="7030A0"/>
                </a:solidFill>
              </a:rPr>
              <a:t>yakuniy</a:t>
            </a:r>
            <a:r>
              <a:rPr lang="en-US" sz="2400" b="1" dirty="0">
                <a:solidFill>
                  <a:srgbClr val="7030A0"/>
                </a:solidFill>
              </a:rPr>
              <a:t> </a:t>
            </a:r>
            <a:r>
              <a:rPr lang="en-US" sz="2400" b="1" dirty="0" err="1">
                <a:solidFill>
                  <a:srgbClr val="7030A0"/>
                </a:solidFill>
              </a:rPr>
              <a:t>natijalar</a:t>
            </a:r>
            <a:r>
              <a:rPr lang="en-US" sz="2400" b="1" dirty="0">
                <a:solidFill>
                  <a:srgbClr val="7030A0"/>
                </a:solidFill>
              </a:rPr>
              <a:t> </a:t>
            </a:r>
            <a:r>
              <a:rPr lang="en-US" sz="2400" b="1" dirty="0" err="1">
                <a:solidFill>
                  <a:srgbClr val="7030A0"/>
                </a:solidFill>
              </a:rPr>
              <a:t>olish</a:t>
            </a:r>
            <a:r>
              <a:rPr lang="en-US" sz="2400" b="1" dirty="0">
                <a:solidFill>
                  <a:srgbClr val="7030A0"/>
                </a:solidFill>
              </a:rPr>
              <a:t> </a:t>
            </a:r>
            <a:r>
              <a:rPr lang="en-US" sz="2400" b="1" dirty="0" err="1">
                <a:solidFill>
                  <a:srgbClr val="7030A0"/>
                </a:solidFill>
              </a:rPr>
              <a:t>maqsadida</a:t>
            </a:r>
            <a:r>
              <a:rPr lang="en-US" sz="2400" b="1" dirty="0">
                <a:solidFill>
                  <a:srgbClr val="7030A0"/>
                </a:solidFill>
              </a:rPr>
              <a:t> </a:t>
            </a:r>
            <a:r>
              <a:rPr lang="en-US" sz="2400" b="1" dirty="0" err="1">
                <a:solidFill>
                  <a:srgbClr val="7030A0"/>
                </a:solidFill>
              </a:rPr>
              <a:t>turli</a:t>
            </a:r>
            <a:r>
              <a:rPr lang="en-US" sz="2400" b="1" dirty="0">
                <a:solidFill>
                  <a:srgbClr val="7030A0"/>
                </a:solidFill>
              </a:rPr>
              <a:t> </a:t>
            </a:r>
            <a:r>
              <a:rPr lang="en-US" sz="2400" b="1" dirty="0" err="1">
                <a:solidFill>
                  <a:srgbClr val="7030A0"/>
                </a:solidFill>
              </a:rPr>
              <a:t>dasturlar</a:t>
            </a:r>
            <a:r>
              <a:rPr lang="en-US" sz="2400" b="1" dirty="0">
                <a:solidFill>
                  <a:srgbClr val="7030A0"/>
                </a:solidFill>
              </a:rPr>
              <a:t> </a:t>
            </a:r>
            <a:r>
              <a:rPr lang="en-US" sz="2400" b="1" dirty="0" err="1">
                <a:solidFill>
                  <a:srgbClr val="7030A0"/>
                </a:solidFill>
              </a:rPr>
              <a:t>yoki</a:t>
            </a:r>
            <a:r>
              <a:rPr lang="en-US" sz="2400" b="1" dirty="0">
                <a:solidFill>
                  <a:srgbClr val="7030A0"/>
                </a:solidFill>
              </a:rPr>
              <a:t> </a:t>
            </a:r>
            <a:r>
              <a:rPr lang="en-US" sz="2400" b="1" dirty="0" err="1">
                <a:solidFill>
                  <a:srgbClr val="7030A0"/>
                </a:solidFill>
              </a:rPr>
              <a:t>alohida</a:t>
            </a:r>
            <a:r>
              <a:rPr lang="en-US" sz="2400" b="1" dirty="0">
                <a:solidFill>
                  <a:srgbClr val="7030A0"/>
                </a:solidFill>
              </a:rPr>
              <a:t> </a:t>
            </a:r>
            <a:r>
              <a:rPr lang="en-US" sz="2400" b="1" dirty="0" err="1">
                <a:solidFill>
                  <a:srgbClr val="7030A0"/>
                </a:solidFill>
              </a:rPr>
              <a:t>tadbirga</a:t>
            </a:r>
            <a:r>
              <a:rPr lang="en-US" sz="2400" b="1" dirty="0">
                <a:solidFill>
                  <a:srgbClr val="7030A0"/>
                </a:solidFill>
              </a:rPr>
              <a:t> </a:t>
            </a:r>
            <a:r>
              <a:rPr lang="ru-RU" sz="2400" b="1" dirty="0">
                <a:solidFill>
                  <a:srgbClr val="7030A0"/>
                </a:solidFill>
              </a:rPr>
              <a:t>(</a:t>
            </a:r>
            <a:r>
              <a:rPr lang="en-US" sz="2400" b="1" dirty="0" err="1">
                <a:solidFill>
                  <a:srgbClr val="7030A0"/>
                </a:solidFill>
              </a:rPr>
              <a:t>loyiha</a:t>
            </a:r>
            <a:r>
              <a:rPr lang="ru-RU" sz="2400" b="1" dirty="0">
                <a:solidFill>
                  <a:srgbClr val="7030A0"/>
                </a:solidFill>
              </a:rPr>
              <a:t>)</a:t>
            </a:r>
            <a:r>
              <a:rPr lang="en-US" sz="2400" b="1" dirty="0" err="1">
                <a:solidFill>
                  <a:srgbClr val="7030A0"/>
                </a:solidFill>
              </a:rPr>
              <a:t>larga</a:t>
            </a:r>
            <a:r>
              <a:rPr lang="en-US" sz="2400" b="1" dirty="0">
                <a:solidFill>
                  <a:srgbClr val="7030A0"/>
                </a:solidFill>
              </a:rPr>
              <a:t> </a:t>
            </a:r>
            <a:r>
              <a:rPr lang="en-US" sz="2400" b="1" dirty="0" err="1">
                <a:solidFill>
                  <a:srgbClr val="7030A0"/>
                </a:solidFill>
              </a:rPr>
              <a:t>sarflanadigan</a:t>
            </a:r>
            <a:r>
              <a:rPr lang="en-US" sz="2400" b="1" dirty="0">
                <a:solidFill>
                  <a:srgbClr val="7030A0"/>
                </a:solidFill>
              </a:rPr>
              <a:t> </a:t>
            </a:r>
            <a:r>
              <a:rPr lang="en-US" sz="2400" b="1" dirty="0" err="1">
                <a:solidFill>
                  <a:srgbClr val="7030A0"/>
                </a:solidFill>
              </a:rPr>
              <a:t>mablag</a:t>
            </a:r>
            <a:r>
              <a:rPr lang="en-US" sz="2400" b="1" dirty="0">
                <a:solidFill>
                  <a:srgbClr val="7030A0"/>
                </a:solidFill>
              </a:rPr>
              <a:t>` </a:t>
            </a:r>
            <a:r>
              <a:rPr lang="en-US" sz="2400" b="1" dirty="0" err="1">
                <a:solidFill>
                  <a:srgbClr val="7030A0"/>
                </a:solidFill>
              </a:rPr>
              <a:t>tushuniladi</a:t>
            </a:r>
            <a:r>
              <a:rPr lang="ru-RU" sz="2400" b="1" dirty="0">
                <a:solidFill>
                  <a:srgbClr val="7030A0"/>
                </a:solidFill>
              </a:rPr>
              <a:t>. </a:t>
            </a:r>
          </a:p>
          <a:p>
            <a:endParaRPr lang="ru-RU" i="1" u="sng" dirty="0"/>
          </a:p>
        </p:txBody>
      </p:sp>
      <p:pic>
        <p:nvPicPr>
          <p:cNvPr id="4" name="Picture 3" descr="Законодательство Республики Узбекистан (кодексы, законы, указы,  постановления, нормативные акты, книги). Правовой портал. НОРМА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3590" y="330200"/>
            <a:ext cx="2857500" cy="242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3590" y="3780430"/>
            <a:ext cx="2857500"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3742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nvestitsiya — iqtisodiyotning yuragi - Xalq so'z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14684" y="736979"/>
            <a:ext cx="3592891" cy="5741774"/>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50626" y="491319"/>
            <a:ext cx="8393373" cy="4967514"/>
          </a:xfrm>
          <a:prstGeom prst="rect">
            <a:avLst/>
          </a:prstGeom>
        </p:spPr>
        <p:txBody>
          <a:bodyPr wrap="square">
            <a:spAutoFit/>
          </a:bodyPr>
          <a:lstStyle/>
          <a:p>
            <a:pPr>
              <a:lnSpc>
                <a:spcPct val="90000"/>
              </a:lnSpc>
              <a:defRPr/>
            </a:pPr>
            <a:r>
              <a:rPr lang="en-US" sz="3200" b="1" dirty="0" err="1">
                <a:solidFill>
                  <a:srgbClr val="C00000"/>
                </a:solidFill>
              </a:rPr>
              <a:t>Investitsiyalar</a:t>
            </a:r>
            <a:r>
              <a:rPr lang="en-US" sz="3200" b="1" dirty="0">
                <a:solidFill>
                  <a:srgbClr val="C00000"/>
                </a:solidFill>
              </a:rPr>
              <a:t> </a:t>
            </a:r>
            <a:r>
              <a:rPr lang="en-US" sz="3200" b="1" dirty="0" err="1">
                <a:solidFill>
                  <a:srgbClr val="C00000"/>
                </a:solidFill>
              </a:rPr>
              <a:t>o`z</a:t>
            </a:r>
            <a:r>
              <a:rPr lang="en-US" sz="3200" b="1" dirty="0">
                <a:solidFill>
                  <a:srgbClr val="C00000"/>
                </a:solidFill>
              </a:rPr>
              <a:t> </a:t>
            </a:r>
            <a:r>
              <a:rPr lang="en-US" sz="3200" b="1" dirty="0" err="1">
                <a:solidFill>
                  <a:srgbClr val="C00000"/>
                </a:solidFill>
              </a:rPr>
              <a:t>ichiga</a:t>
            </a:r>
            <a:r>
              <a:rPr lang="en-US" sz="3200" b="1" dirty="0">
                <a:solidFill>
                  <a:srgbClr val="C00000"/>
                </a:solidFill>
              </a:rPr>
              <a:t> </a:t>
            </a:r>
            <a:r>
              <a:rPr lang="en-US" sz="3200" b="1" dirty="0" err="1">
                <a:solidFill>
                  <a:srgbClr val="C00000"/>
                </a:solidFill>
              </a:rPr>
              <a:t>foyda</a:t>
            </a:r>
            <a:r>
              <a:rPr lang="en-US" sz="3200" b="1" dirty="0">
                <a:solidFill>
                  <a:srgbClr val="C00000"/>
                </a:solidFill>
              </a:rPr>
              <a:t> </a:t>
            </a:r>
            <a:r>
              <a:rPr lang="ru-RU" sz="3200" b="1" dirty="0">
                <a:solidFill>
                  <a:srgbClr val="C00000"/>
                </a:solidFill>
              </a:rPr>
              <a:t>(</a:t>
            </a:r>
            <a:r>
              <a:rPr lang="en-US" sz="3200" b="1" dirty="0" err="1">
                <a:solidFill>
                  <a:srgbClr val="C00000"/>
                </a:solidFill>
              </a:rPr>
              <a:t>daromad</a:t>
            </a:r>
            <a:r>
              <a:rPr lang="ru-RU" sz="3200" b="1" dirty="0">
                <a:solidFill>
                  <a:srgbClr val="C00000"/>
                </a:solidFill>
              </a:rPr>
              <a:t>) </a:t>
            </a:r>
            <a:r>
              <a:rPr lang="en-US" sz="3200" b="1" dirty="0" err="1">
                <a:solidFill>
                  <a:srgbClr val="C00000"/>
                </a:solidFill>
              </a:rPr>
              <a:t>olish</a:t>
            </a:r>
            <a:r>
              <a:rPr lang="en-US" sz="3200" b="1" dirty="0">
                <a:solidFill>
                  <a:srgbClr val="C00000"/>
                </a:solidFill>
              </a:rPr>
              <a:t> </a:t>
            </a:r>
            <a:r>
              <a:rPr lang="en-US" sz="3200" b="1" dirty="0" err="1">
                <a:solidFill>
                  <a:srgbClr val="C00000"/>
                </a:solidFill>
              </a:rPr>
              <a:t>va</a:t>
            </a:r>
            <a:r>
              <a:rPr lang="en-US" sz="3200" b="1" dirty="0">
                <a:solidFill>
                  <a:srgbClr val="C00000"/>
                </a:solidFill>
              </a:rPr>
              <a:t> </a:t>
            </a:r>
            <a:r>
              <a:rPr lang="en-US" sz="3200" b="1" dirty="0" err="1">
                <a:solidFill>
                  <a:srgbClr val="C00000"/>
                </a:solidFill>
              </a:rPr>
              <a:t>ijtimoiy</a:t>
            </a:r>
            <a:r>
              <a:rPr lang="en-US" sz="3200" b="1" dirty="0">
                <a:solidFill>
                  <a:srgbClr val="C00000"/>
                </a:solidFill>
              </a:rPr>
              <a:t>  </a:t>
            </a:r>
            <a:r>
              <a:rPr lang="en-US" sz="3200" b="1" dirty="0" err="1">
                <a:solidFill>
                  <a:srgbClr val="C00000"/>
                </a:solidFill>
              </a:rPr>
              <a:t>samaraga</a:t>
            </a:r>
            <a:r>
              <a:rPr lang="en-US" sz="3200" b="1" dirty="0">
                <a:solidFill>
                  <a:srgbClr val="C00000"/>
                </a:solidFill>
              </a:rPr>
              <a:t>   </a:t>
            </a:r>
            <a:r>
              <a:rPr lang="en-US" sz="3200" b="1" dirty="0" err="1">
                <a:solidFill>
                  <a:srgbClr val="C00000"/>
                </a:solidFill>
              </a:rPr>
              <a:t>erishish</a:t>
            </a:r>
            <a:r>
              <a:rPr lang="en-US" sz="3200" b="1" dirty="0">
                <a:solidFill>
                  <a:srgbClr val="C00000"/>
                </a:solidFill>
              </a:rPr>
              <a:t> </a:t>
            </a:r>
            <a:r>
              <a:rPr lang="en-US" sz="3200" b="1" dirty="0" err="1">
                <a:solidFill>
                  <a:srgbClr val="C00000"/>
                </a:solidFill>
              </a:rPr>
              <a:t>maqsadida</a:t>
            </a:r>
            <a:r>
              <a:rPr lang="ru-RU" sz="3200" b="1" dirty="0">
                <a:solidFill>
                  <a:srgbClr val="C00000"/>
                </a:solidFill>
              </a:rPr>
              <a:t> </a:t>
            </a:r>
            <a:r>
              <a:rPr lang="en-US" sz="3200" b="1" dirty="0" err="1">
                <a:solidFill>
                  <a:srgbClr val="C00000"/>
                </a:solidFill>
              </a:rPr>
              <a:t>tadbirkorlik</a:t>
            </a:r>
            <a:r>
              <a:rPr lang="en-US" sz="3200" b="1" dirty="0">
                <a:solidFill>
                  <a:srgbClr val="C00000"/>
                </a:solidFill>
              </a:rPr>
              <a:t> </a:t>
            </a:r>
            <a:r>
              <a:rPr lang="en-US" sz="3200" b="1" dirty="0" err="1">
                <a:solidFill>
                  <a:srgbClr val="C00000"/>
                </a:solidFill>
              </a:rPr>
              <a:t>va</a:t>
            </a:r>
            <a:r>
              <a:rPr lang="en-US" sz="3200" b="1" dirty="0">
                <a:solidFill>
                  <a:srgbClr val="C00000"/>
                </a:solidFill>
              </a:rPr>
              <a:t> </a:t>
            </a:r>
            <a:r>
              <a:rPr lang="en-US" sz="3200" b="1" dirty="0" err="1">
                <a:solidFill>
                  <a:srgbClr val="C00000"/>
                </a:solidFill>
              </a:rPr>
              <a:t>boshqa</a:t>
            </a:r>
            <a:r>
              <a:rPr lang="en-US" sz="3200" b="1" dirty="0">
                <a:solidFill>
                  <a:srgbClr val="C00000"/>
                </a:solidFill>
              </a:rPr>
              <a:t> </a:t>
            </a:r>
            <a:r>
              <a:rPr lang="en-US" sz="3200" b="1" dirty="0" err="1">
                <a:solidFill>
                  <a:srgbClr val="C00000"/>
                </a:solidFill>
              </a:rPr>
              <a:t>faoliyat</a:t>
            </a:r>
            <a:r>
              <a:rPr lang="en-US" sz="3200" b="1" dirty="0">
                <a:solidFill>
                  <a:srgbClr val="C00000"/>
                </a:solidFill>
              </a:rPr>
              <a:t> </a:t>
            </a:r>
            <a:r>
              <a:rPr lang="en-US" sz="3200" b="1" dirty="0" err="1">
                <a:solidFill>
                  <a:srgbClr val="C00000"/>
                </a:solidFill>
              </a:rPr>
              <a:t>turlariga</a:t>
            </a:r>
            <a:r>
              <a:rPr lang="uz-Cyrl-UZ" sz="3200" b="1" dirty="0">
                <a:solidFill>
                  <a:srgbClr val="C00000"/>
                </a:solidFill>
              </a:rPr>
              <a:t> </a:t>
            </a:r>
            <a:r>
              <a:rPr lang="en-US" sz="3200" b="1" dirty="0" err="1">
                <a:solidFill>
                  <a:srgbClr val="C00000"/>
                </a:solidFill>
              </a:rPr>
              <a:t>sarflangan</a:t>
            </a:r>
            <a:r>
              <a:rPr lang="en-US" sz="3200" b="1" dirty="0">
                <a:solidFill>
                  <a:srgbClr val="C00000"/>
                </a:solidFill>
              </a:rPr>
              <a:t> </a:t>
            </a:r>
            <a:r>
              <a:rPr lang="en-US" sz="3200" b="1" dirty="0" err="1">
                <a:solidFill>
                  <a:srgbClr val="C00000"/>
                </a:solidFill>
              </a:rPr>
              <a:t>pul</a:t>
            </a:r>
            <a:r>
              <a:rPr lang="en-US" sz="3200" b="1" dirty="0">
                <a:solidFill>
                  <a:srgbClr val="C00000"/>
                </a:solidFill>
              </a:rPr>
              <a:t> </a:t>
            </a:r>
            <a:r>
              <a:rPr lang="en-US" sz="3200" b="1" dirty="0" err="1">
                <a:solidFill>
                  <a:srgbClr val="C00000"/>
                </a:solidFill>
              </a:rPr>
              <a:t>mablag`lari</a:t>
            </a:r>
            <a:r>
              <a:rPr lang="en-US" sz="3200" b="1" dirty="0">
                <a:solidFill>
                  <a:srgbClr val="C00000"/>
                </a:solidFill>
              </a:rPr>
              <a:t>, </a:t>
            </a:r>
            <a:r>
              <a:rPr lang="en-US" sz="3200" b="1" dirty="0" err="1">
                <a:solidFill>
                  <a:srgbClr val="C00000"/>
                </a:solidFill>
              </a:rPr>
              <a:t>shuningdek</a:t>
            </a:r>
            <a:r>
              <a:rPr lang="en-US" sz="3200" b="1" dirty="0">
                <a:solidFill>
                  <a:srgbClr val="C00000"/>
                </a:solidFill>
              </a:rPr>
              <a:t>, </a:t>
            </a:r>
            <a:r>
              <a:rPr lang="en-US" sz="3200" b="1" dirty="0" err="1">
                <a:solidFill>
                  <a:srgbClr val="C00000"/>
                </a:solidFill>
              </a:rPr>
              <a:t>maqsadli</a:t>
            </a:r>
            <a:r>
              <a:rPr lang="en-US" sz="3200" b="1" dirty="0">
                <a:solidFill>
                  <a:srgbClr val="C00000"/>
                </a:solidFill>
              </a:rPr>
              <a:t> bank </a:t>
            </a:r>
            <a:r>
              <a:rPr lang="en-US" sz="3200" b="1" dirty="0" err="1">
                <a:solidFill>
                  <a:srgbClr val="C00000"/>
                </a:solidFill>
              </a:rPr>
              <a:t>omonatlari</a:t>
            </a:r>
            <a:r>
              <a:rPr lang="en-US" sz="3200" b="1" dirty="0">
                <a:solidFill>
                  <a:srgbClr val="C00000"/>
                </a:solidFill>
              </a:rPr>
              <a:t>,   </a:t>
            </a:r>
            <a:r>
              <a:rPr lang="en-US" sz="3200" b="1" dirty="0" err="1">
                <a:solidFill>
                  <a:srgbClr val="C00000"/>
                </a:solidFill>
              </a:rPr>
              <a:t>paylar</a:t>
            </a:r>
            <a:r>
              <a:rPr lang="en-US" sz="3200" b="1" dirty="0">
                <a:solidFill>
                  <a:srgbClr val="C00000"/>
                </a:solidFill>
              </a:rPr>
              <a:t>, </a:t>
            </a:r>
            <a:r>
              <a:rPr lang="en-US" sz="3200" b="1" dirty="0" err="1">
                <a:solidFill>
                  <a:srgbClr val="C00000"/>
                </a:solidFill>
              </a:rPr>
              <a:t>aktsiyalar</a:t>
            </a:r>
            <a:r>
              <a:rPr lang="en-US" sz="3200" b="1" dirty="0">
                <a:solidFill>
                  <a:srgbClr val="C00000"/>
                </a:solidFill>
              </a:rPr>
              <a:t>, </a:t>
            </a:r>
            <a:r>
              <a:rPr lang="en-US" sz="3200" b="1" dirty="0" err="1">
                <a:solidFill>
                  <a:srgbClr val="C00000"/>
                </a:solidFill>
              </a:rPr>
              <a:t>boshqa</a:t>
            </a:r>
            <a:r>
              <a:rPr lang="en-US" sz="3200" b="1" dirty="0">
                <a:solidFill>
                  <a:srgbClr val="C00000"/>
                </a:solidFill>
              </a:rPr>
              <a:t> </a:t>
            </a:r>
            <a:r>
              <a:rPr lang="en-US" sz="3200" b="1" dirty="0" err="1">
                <a:solidFill>
                  <a:srgbClr val="C00000"/>
                </a:solidFill>
              </a:rPr>
              <a:t>qimmatbaho</a:t>
            </a:r>
            <a:r>
              <a:rPr lang="en-US" sz="3200" b="1" dirty="0">
                <a:solidFill>
                  <a:srgbClr val="C00000"/>
                </a:solidFill>
              </a:rPr>
              <a:t> </a:t>
            </a:r>
            <a:r>
              <a:rPr lang="en-US" sz="3200" b="1" dirty="0" err="1">
                <a:solidFill>
                  <a:srgbClr val="C00000"/>
                </a:solidFill>
              </a:rPr>
              <a:t>qog`ozlar</a:t>
            </a:r>
            <a:r>
              <a:rPr lang="en-US" sz="3200" b="1" dirty="0">
                <a:solidFill>
                  <a:srgbClr val="C00000"/>
                </a:solidFill>
              </a:rPr>
              <a:t>, </a:t>
            </a:r>
            <a:r>
              <a:rPr lang="en-US" sz="3200" b="1" dirty="0" err="1">
                <a:solidFill>
                  <a:srgbClr val="C00000"/>
                </a:solidFill>
              </a:rPr>
              <a:t>texnologiyalar</a:t>
            </a:r>
            <a:r>
              <a:rPr lang="en-US" sz="3200" b="1" dirty="0">
                <a:solidFill>
                  <a:srgbClr val="C00000"/>
                </a:solidFill>
              </a:rPr>
              <a:t>, </a:t>
            </a:r>
            <a:r>
              <a:rPr lang="en-US" sz="3200" b="1" dirty="0" err="1">
                <a:solidFill>
                  <a:srgbClr val="C00000"/>
                </a:solidFill>
              </a:rPr>
              <a:t>mashina</a:t>
            </a:r>
            <a:r>
              <a:rPr lang="en-US" sz="3200" b="1" dirty="0">
                <a:solidFill>
                  <a:srgbClr val="C00000"/>
                </a:solidFill>
              </a:rPr>
              <a:t>   </a:t>
            </a:r>
            <a:r>
              <a:rPr lang="en-US" sz="3200" b="1" dirty="0" err="1">
                <a:solidFill>
                  <a:srgbClr val="C00000"/>
                </a:solidFill>
              </a:rPr>
              <a:t>va</a:t>
            </a:r>
            <a:r>
              <a:rPr lang="en-US" sz="3200" b="1" dirty="0">
                <a:solidFill>
                  <a:srgbClr val="C00000"/>
                </a:solidFill>
              </a:rPr>
              <a:t> </a:t>
            </a:r>
            <a:r>
              <a:rPr lang="en-US" sz="3200" b="1" dirty="0" err="1">
                <a:solidFill>
                  <a:srgbClr val="C00000"/>
                </a:solidFill>
              </a:rPr>
              <a:t>uskunalar</a:t>
            </a:r>
            <a:r>
              <a:rPr lang="en-US" sz="3200" b="1" dirty="0">
                <a:solidFill>
                  <a:srgbClr val="C00000"/>
                </a:solidFill>
              </a:rPr>
              <a:t>,  </a:t>
            </a:r>
            <a:r>
              <a:rPr lang="en-US" sz="3200" b="1" dirty="0" err="1">
                <a:solidFill>
                  <a:srgbClr val="C00000"/>
                </a:solidFill>
              </a:rPr>
              <a:t>litsenziyalar</a:t>
            </a:r>
            <a:r>
              <a:rPr lang="ru-RU" sz="3200" b="1" dirty="0">
                <a:solidFill>
                  <a:srgbClr val="C00000"/>
                </a:solidFill>
              </a:rPr>
              <a:t> (</a:t>
            </a:r>
            <a:r>
              <a:rPr lang="en-US" sz="3200" b="1" dirty="0" err="1">
                <a:solidFill>
                  <a:srgbClr val="C00000"/>
                </a:solidFill>
              </a:rPr>
              <a:t>shu</a:t>
            </a:r>
            <a:r>
              <a:rPr lang="en-US" sz="3200" b="1" dirty="0">
                <a:solidFill>
                  <a:srgbClr val="C00000"/>
                </a:solidFill>
              </a:rPr>
              <a:t> </a:t>
            </a:r>
            <a:r>
              <a:rPr lang="en-US" sz="3200" b="1" dirty="0" err="1">
                <a:solidFill>
                  <a:srgbClr val="C00000"/>
                </a:solidFill>
              </a:rPr>
              <a:t>jumladan</a:t>
            </a:r>
            <a:r>
              <a:rPr lang="en-US" sz="3200" b="1" dirty="0">
                <a:solidFill>
                  <a:srgbClr val="C00000"/>
                </a:solidFill>
              </a:rPr>
              <a:t>, </a:t>
            </a:r>
            <a:r>
              <a:rPr lang="en-US" sz="3200" b="1" dirty="0" err="1">
                <a:solidFill>
                  <a:srgbClr val="C00000"/>
                </a:solidFill>
              </a:rPr>
              <a:t>tovar</a:t>
            </a:r>
            <a:r>
              <a:rPr lang="en-US" sz="3200" b="1" dirty="0">
                <a:solidFill>
                  <a:srgbClr val="C00000"/>
                </a:solidFill>
              </a:rPr>
              <a:t> </a:t>
            </a:r>
            <a:r>
              <a:rPr lang="en-US" sz="3200" b="1" dirty="0" err="1">
                <a:solidFill>
                  <a:srgbClr val="C00000"/>
                </a:solidFill>
              </a:rPr>
              <a:t>belgilari</a:t>
            </a:r>
            <a:r>
              <a:rPr lang="en-US" sz="3200" b="1" dirty="0">
                <a:solidFill>
                  <a:srgbClr val="C00000"/>
                </a:solidFill>
              </a:rPr>
              <a:t>) </a:t>
            </a:r>
            <a:r>
              <a:rPr lang="en-US" sz="3200" b="1" dirty="0" err="1">
                <a:solidFill>
                  <a:srgbClr val="C00000"/>
                </a:solidFill>
              </a:rPr>
              <a:t>kreditlar</a:t>
            </a:r>
            <a:r>
              <a:rPr lang="en-US" sz="3200" b="1" dirty="0">
                <a:solidFill>
                  <a:srgbClr val="C00000"/>
                </a:solidFill>
              </a:rPr>
              <a:t>, </a:t>
            </a:r>
            <a:r>
              <a:rPr lang="en-US" sz="3200" b="1" dirty="0" err="1">
                <a:solidFill>
                  <a:srgbClr val="C00000"/>
                </a:solidFill>
              </a:rPr>
              <a:t>har</a:t>
            </a:r>
            <a:r>
              <a:rPr lang="en-US" sz="3200" b="1" dirty="0">
                <a:solidFill>
                  <a:srgbClr val="C00000"/>
                </a:solidFill>
              </a:rPr>
              <a:t> </a:t>
            </a:r>
            <a:r>
              <a:rPr lang="en-US" sz="3200" b="1" dirty="0" err="1">
                <a:solidFill>
                  <a:srgbClr val="C00000"/>
                </a:solidFill>
              </a:rPr>
              <a:t>qanday</a:t>
            </a:r>
            <a:r>
              <a:rPr lang="en-US" sz="3200" b="1" dirty="0">
                <a:solidFill>
                  <a:srgbClr val="C00000"/>
                </a:solidFill>
              </a:rPr>
              <a:t> </a:t>
            </a:r>
            <a:r>
              <a:rPr lang="en-US" sz="3200" b="1" dirty="0" err="1">
                <a:solidFill>
                  <a:srgbClr val="C00000"/>
                </a:solidFill>
              </a:rPr>
              <a:t>boshqa</a:t>
            </a:r>
            <a:r>
              <a:rPr lang="en-US" sz="3200" b="1" dirty="0">
                <a:solidFill>
                  <a:srgbClr val="C00000"/>
                </a:solidFill>
              </a:rPr>
              <a:t> </a:t>
            </a:r>
            <a:r>
              <a:rPr lang="en-US" sz="3200" b="1" dirty="0" err="1">
                <a:solidFill>
                  <a:srgbClr val="C00000"/>
                </a:solidFill>
              </a:rPr>
              <a:t>mulk</a:t>
            </a:r>
            <a:r>
              <a:rPr lang="en-US" sz="3200" b="1" dirty="0">
                <a:solidFill>
                  <a:srgbClr val="C00000"/>
                </a:solidFill>
              </a:rPr>
              <a:t> </a:t>
            </a:r>
            <a:r>
              <a:rPr lang="en-US" sz="3200" b="1" dirty="0" err="1">
                <a:solidFill>
                  <a:srgbClr val="C00000"/>
                </a:solidFill>
              </a:rPr>
              <a:t>va</a:t>
            </a:r>
            <a:r>
              <a:rPr lang="en-US" sz="3200" b="1" dirty="0">
                <a:solidFill>
                  <a:srgbClr val="C00000"/>
                </a:solidFill>
              </a:rPr>
              <a:t> </a:t>
            </a:r>
            <a:r>
              <a:rPr lang="en-US" sz="3200" b="1" dirty="0" err="1">
                <a:solidFill>
                  <a:srgbClr val="C00000"/>
                </a:solidFill>
              </a:rPr>
              <a:t>mulk</a:t>
            </a:r>
            <a:r>
              <a:rPr lang="en-US" sz="3200" b="1" dirty="0">
                <a:solidFill>
                  <a:srgbClr val="C00000"/>
                </a:solidFill>
              </a:rPr>
              <a:t> </a:t>
            </a:r>
            <a:r>
              <a:rPr lang="en-US" sz="3200" b="1" dirty="0" err="1">
                <a:solidFill>
                  <a:srgbClr val="C00000"/>
                </a:solidFill>
              </a:rPr>
              <a:t>huquqlarini</a:t>
            </a:r>
            <a:r>
              <a:rPr lang="en-US" sz="3200" b="1" dirty="0">
                <a:solidFill>
                  <a:srgbClr val="C00000"/>
                </a:solidFill>
              </a:rPr>
              <a:t>  </a:t>
            </a:r>
            <a:r>
              <a:rPr lang="en-US" sz="3200" b="1" dirty="0" err="1">
                <a:solidFill>
                  <a:srgbClr val="C00000"/>
                </a:solidFill>
              </a:rPr>
              <a:t>hamda</a:t>
            </a:r>
            <a:r>
              <a:rPr lang="en-US" sz="3200" b="1" dirty="0">
                <a:solidFill>
                  <a:srgbClr val="C00000"/>
                </a:solidFill>
              </a:rPr>
              <a:t> </a:t>
            </a:r>
            <a:r>
              <a:rPr lang="en-US" sz="3200" b="1" dirty="0" err="1">
                <a:solidFill>
                  <a:srgbClr val="C00000"/>
                </a:solidFill>
              </a:rPr>
              <a:t>intelektual</a:t>
            </a:r>
            <a:r>
              <a:rPr lang="en-US" sz="3200" b="1" dirty="0">
                <a:solidFill>
                  <a:srgbClr val="C00000"/>
                </a:solidFill>
              </a:rPr>
              <a:t>  </a:t>
            </a:r>
            <a:r>
              <a:rPr lang="en-US" sz="3200" b="1" dirty="0" err="1" smtClean="0">
                <a:solidFill>
                  <a:srgbClr val="C00000"/>
                </a:solidFill>
              </a:rPr>
              <a:t>boyliklarni</a:t>
            </a:r>
            <a:r>
              <a:rPr lang="en-US" sz="3200" b="1" dirty="0" smtClean="0">
                <a:solidFill>
                  <a:srgbClr val="C00000"/>
                </a:solidFill>
              </a:rPr>
              <a:t> </a:t>
            </a:r>
            <a:r>
              <a:rPr lang="en-US" sz="3200" b="1" dirty="0" err="1" smtClean="0">
                <a:solidFill>
                  <a:srgbClr val="C00000"/>
                </a:solidFill>
              </a:rPr>
              <a:t>o’z</a:t>
            </a:r>
            <a:r>
              <a:rPr lang="en-US" sz="3200" b="1" dirty="0" smtClean="0">
                <a:solidFill>
                  <a:srgbClr val="C00000"/>
                </a:solidFill>
              </a:rPr>
              <a:t> </a:t>
            </a:r>
            <a:r>
              <a:rPr lang="en-US" sz="3200" b="1" dirty="0" err="1" smtClean="0">
                <a:solidFill>
                  <a:srgbClr val="C00000"/>
                </a:solidFill>
              </a:rPr>
              <a:t>ichiga</a:t>
            </a:r>
            <a:r>
              <a:rPr lang="en-US" sz="3200" b="1" dirty="0" smtClean="0">
                <a:solidFill>
                  <a:srgbClr val="C00000"/>
                </a:solidFill>
              </a:rPr>
              <a:t> </a:t>
            </a:r>
            <a:r>
              <a:rPr lang="en-US" sz="3200" b="1" dirty="0" err="1" smtClean="0">
                <a:solidFill>
                  <a:srgbClr val="C00000"/>
                </a:solidFill>
              </a:rPr>
              <a:t>oladi</a:t>
            </a:r>
            <a:r>
              <a:rPr lang="ru-RU" sz="3200" b="1" dirty="0">
                <a:solidFill>
                  <a:srgbClr val="C00000"/>
                </a:solidFill>
              </a:rPr>
              <a:t>.</a:t>
            </a:r>
            <a:r>
              <a:rPr lang="uz-Cyrl-UZ" sz="3200" b="1" dirty="0">
                <a:solidFill>
                  <a:srgbClr val="C00000"/>
                </a:solidFill>
              </a:rPr>
              <a:t> </a:t>
            </a:r>
            <a:endParaRPr lang="ru-RU" sz="3200" b="1" dirty="0">
              <a:solidFill>
                <a:srgbClr val="C00000"/>
              </a:solidFill>
            </a:endParaRPr>
          </a:p>
        </p:txBody>
      </p:sp>
    </p:spTree>
    <p:extLst>
      <p:ext uri="{BB962C8B-B14F-4D97-AF65-F5344CB8AC3E}">
        <p14:creationId xmlns:p14="http://schemas.microsoft.com/office/powerpoint/2010/main" val="500663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800" b="1" dirty="0"/>
              <a:t>Demak, investitsiya tushunchasi «Investitsiya faoliyati to’g’risida»gi O’zbekiston Respublikasi qonunida ta’rif berilganidek, iqtisodiy yoki boshqa faoliyat ob’ektiga sarf qilinadigan moddiy va nomoddiy ne’matlar va ularni tasarruf qilish huquqini ifodalaydi. Moliyaviy mohiyatiga ko’ra investitsiyalar daromad olish maqsadida xo’jalik faoliyatiga sarflanadigan barcha turdagi aktivlardir (vositalardir). Iqtisodiy mohiyatiga ko’ra, investitsiyalar asosiy va aylanma kapitalni yaratish, kengaytirish yoki rekonstruktsiya qilish va qayta qurollantirish uchun qilinadigan xarajatlardir</a:t>
            </a:r>
            <a:r>
              <a:rPr lang="uz-Cyrl-UZ" sz="2800" b="1" dirty="0" smtClean="0"/>
              <a:t>.</a:t>
            </a:r>
            <a:r>
              <a:rPr lang="en-US" sz="2800" b="1" dirty="0" smtClean="0"/>
              <a:t/>
            </a:r>
            <a:br>
              <a:rPr lang="en-US" sz="2800" b="1" dirty="0" smtClean="0"/>
            </a:br>
            <a:r>
              <a:rPr lang="en-US" sz="1600" b="1" dirty="0" smtClean="0"/>
              <a:t>1.</a:t>
            </a:r>
            <a:r>
              <a:rPr lang="en-US" sz="1600" b="1" dirty="0"/>
              <a:t> </a:t>
            </a:r>
            <a:r>
              <a:rPr lang="en-US" sz="1600" b="1" dirty="0" err="1"/>
              <a:t>O‘zbekiston</a:t>
            </a:r>
            <a:r>
              <a:rPr lang="en-US" sz="1600" b="1" dirty="0"/>
              <a:t> </a:t>
            </a:r>
            <a:r>
              <a:rPr lang="en-US" sz="1600" b="1" dirty="0" err="1"/>
              <a:t>Respublikasining</a:t>
            </a:r>
            <a:r>
              <a:rPr lang="en-US" sz="1600" b="1" dirty="0"/>
              <a:t> </a:t>
            </a:r>
            <a:r>
              <a:rPr lang="en-US" sz="1600" b="1" dirty="0" err="1"/>
              <a:t>Qonuni</a:t>
            </a:r>
            <a:r>
              <a:rPr lang="en-US" sz="1600" b="1" dirty="0"/>
              <a:t>, 25.12.2019 </a:t>
            </a:r>
            <a:r>
              <a:rPr lang="en-US" sz="1600" b="1" dirty="0" err="1"/>
              <a:t>yildagi</a:t>
            </a:r>
            <a:r>
              <a:rPr lang="en-US" sz="1600" b="1" dirty="0"/>
              <a:t> O‘RQ-598-son</a:t>
            </a:r>
            <a:r>
              <a:rPr lang="ru-RU" sz="1600" b="1" dirty="0"/>
              <a:t/>
            </a:r>
            <a:br>
              <a:rPr lang="ru-RU" sz="1600" b="1" dirty="0"/>
            </a:br>
            <a:r>
              <a:rPr lang="ru-RU" sz="2600" b="1" dirty="0"/>
              <a:t/>
            </a:r>
            <a:br>
              <a:rPr lang="ru-RU" sz="2600" b="1" dirty="0"/>
            </a:br>
            <a:endParaRPr lang="ru-RU" sz="2600" dirty="0"/>
          </a:p>
        </p:txBody>
      </p:sp>
      <p:pic>
        <p:nvPicPr>
          <p:cNvPr id="6148" name="Picture 4" descr="O'zbekistonda investitsion muhit rivojlanishiga salbiy ta'sir qilayotgan  omillar ma'lum qilind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274002" y="609600"/>
            <a:ext cx="2585901" cy="4576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08330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b="1" dirty="0"/>
              <a:t>Tijorat amaliyotida investitsiyalarning quyidagi uch shakli o’zaro farqlanadi:</a:t>
            </a:r>
            <a:endParaRPr lang="ru-RU" dirty="0"/>
          </a:p>
        </p:txBody>
      </p:sp>
      <p:sp>
        <p:nvSpPr>
          <p:cNvPr id="3" name="Объект 2"/>
          <p:cNvSpPr>
            <a:spLocks noGrp="1"/>
          </p:cNvSpPr>
          <p:nvPr>
            <p:ph idx="1"/>
          </p:nvPr>
        </p:nvSpPr>
        <p:spPr>
          <a:xfrm>
            <a:off x="677334" y="2160589"/>
            <a:ext cx="8596668" cy="4417632"/>
          </a:xfrm>
        </p:spPr>
        <p:txBody>
          <a:bodyPr>
            <a:normAutofit/>
          </a:bodyPr>
          <a:lstStyle/>
          <a:p>
            <a:pPr lvl="0"/>
            <a:r>
              <a:rPr lang="uz-Cyrl-UZ" b="1" dirty="0">
                <a:solidFill>
                  <a:srgbClr val="FF0000"/>
                </a:solidFill>
              </a:rPr>
              <a:t>1.Fizik aktivlarga qilingan investitsiyalar (Real investitsiyalar);</a:t>
            </a:r>
            <a:endParaRPr lang="ru-RU" dirty="0">
              <a:solidFill>
                <a:srgbClr val="FF0000"/>
              </a:solidFill>
            </a:endParaRPr>
          </a:p>
          <a:p>
            <a:pPr lvl="0"/>
            <a:r>
              <a:rPr lang="uz-Cyrl-UZ" b="1" dirty="0"/>
              <a:t>Fizik aktivlar deganda asosiy ishlab chiqarish vositalari, ya’ni ishlab chiqarish binolari va inshootlari hamda xizmat muddati bir yildan ortiq bo’lgan har qanday mashina va uskunalar tushuniladi</a:t>
            </a:r>
            <a:endParaRPr lang="ru-RU" dirty="0"/>
          </a:p>
          <a:p>
            <a:pPr lvl="0"/>
            <a:r>
              <a:rPr lang="uz-Cyrl-UZ" b="1" dirty="0">
                <a:solidFill>
                  <a:srgbClr val="FF0000"/>
                </a:solidFill>
              </a:rPr>
              <a:t>2.Pul aktivlariga qilingan investitsiyalar (Moliyaviy investitsiyalar); </a:t>
            </a:r>
            <a:endParaRPr lang="ru-RU" dirty="0">
              <a:solidFill>
                <a:srgbClr val="FF0000"/>
              </a:solidFill>
            </a:endParaRPr>
          </a:p>
          <a:p>
            <a:pPr lvl="0"/>
            <a:r>
              <a:rPr lang="uz-Cyrl-UZ" b="1" dirty="0"/>
              <a:t>Pul aktivlari deganda boshqa jismoniy va yuridik shaxslardan pul mablag’larini olish huquqi, masalan, bankdagi depozitlar, aktsiyalar, obligatsiyalar va boshqalar anglashiladi. </a:t>
            </a:r>
            <a:endParaRPr lang="ru-RU" dirty="0"/>
          </a:p>
          <a:p>
            <a:pPr lvl="0"/>
            <a:r>
              <a:rPr lang="uz-Cyrl-UZ" b="1" dirty="0">
                <a:solidFill>
                  <a:srgbClr val="FF0000"/>
                </a:solidFill>
              </a:rPr>
              <a:t>3.Nomoddiy aktivlarga qilingan investitsiyalar (Intelektual investitsiyalar).</a:t>
            </a:r>
            <a:endParaRPr lang="ru-RU" dirty="0">
              <a:solidFill>
                <a:srgbClr val="FF0000"/>
              </a:solidFill>
            </a:endParaRPr>
          </a:p>
          <a:p>
            <a:r>
              <a:rPr lang="uz-Cyrl-UZ" b="1" dirty="0"/>
              <a:t>Nomoddiy aktivlar xodimlarni qayta tayyorlash yoki malakasini oshirish dasturlarini amalga oshirish, litsenziyalar sotib olish, savdo belgilarini ishlab chiqarish natijasida firma ega bo’ladigan boyliklardir</a:t>
            </a:r>
            <a:endParaRPr lang="ru-RU" b="1" dirty="0">
              <a:latin typeface="Times New Roman" pitchFamily="18" charset="0"/>
            </a:endParaRPr>
          </a:p>
          <a:p>
            <a:endParaRPr lang="ru-RU" dirty="0"/>
          </a:p>
        </p:txBody>
      </p:sp>
      <p:pic>
        <p:nvPicPr>
          <p:cNvPr id="7170" name="Picture 2" descr="2021- yil yanvar-dekabr oylarida xorijiy investitsiya va kreditl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1078174"/>
            <a:ext cx="2476720" cy="532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3547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35" y="609599"/>
            <a:ext cx="8720919" cy="6050507"/>
          </a:xfrm>
        </p:spPr>
        <p:txBody>
          <a:bodyPr>
            <a:noAutofit/>
          </a:bodyPr>
          <a:lstStyle/>
          <a:p>
            <a:pPr lvl="0"/>
            <a:r>
              <a:rPr lang="uz-Cyrl-UZ" sz="3200" b="1" dirty="0"/>
              <a:t>Investitsiyalar, shuningdek, manbalariga ko’ra, ichki va tashqi investitsiyalarga bo’linadi. </a:t>
            </a:r>
            <a:br>
              <a:rPr lang="uz-Cyrl-UZ" sz="3200" b="1" dirty="0"/>
            </a:br>
            <a:r>
              <a:rPr lang="uz-Cyrl-UZ" sz="3200" b="1" dirty="0"/>
              <a:t>Ichki investitsiyalar manbalari davlat byudjeti, korxonalar va aholi mablag’lari, bank kreditlari hamda nobyudjet jamg’armalari mablag’lari, </a:t>
            </a:r>
            <a:br>
              <a:rPr lang="uz-Cyrl-UZ" sz="3200" b="1" dirty="0"/>
            </a:br>
            <a:r>
              <a:rPr lang="uz-Cyrl-UZ" sz="3200" b="1" dirty="0"/>
              <a:t>tashqi investitsiyalar manbalari bo’lib xorijiy davlatlar va firmalarning, shuningdek, xalqaro moliya tashkilotlarining mablag’lari hisoblanadi</a:t>
            </a:r>
            <a:r>
              <a:rPr lang="uz-Cyrl-UZ" sz="3200" b="1" dirty="0" smtClean="0"/>
              <a:t>.</a:t>
            </a:r>
            <a:endParaRPr lang="ru-RU" sz="3200" dirty="0"/>
          </a:p>
        </p:txBody>
      </p:sp>
      <p:pic>
        <p:nvPicPr>
          <p:cNvPr id="8194" name="Picture 2" descr="O'zbekiston Respublikasida xorijiy investitsiya va kreditlar tarkib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84942" y="873457"/>
            <a:ext cx="2715905" cy="3794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73782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4274" y="609600"/>
            <a:ext cx="8509727" cy="5777552"/>
          </a:xfrm>
        </p:spPr>
        <p:txBody>
          <a:bodyPr>
            <a:normAutofit fontScale="90000"/>
          </a:bodyPr>
          <a:lstStyle/>
          <a:p>
            <a:r>
              <a:rPr lang="uz-Cyrl-UZ" b="1" dirty="0"/>
              <a:t>Ichki investitsiyalar </a:t>
            </a:r>
            <a:r>
              <a:rPr lang="uz-Cyrl-UZ" b="1" dirty="0" smtClean="0"/>
              <a:t>shakli</a:t>
            </a:r>
            <a:r>
              <a:rPr lang="en-US" b="1" dirty="0" err="1" smtClean="0"/>
              <a:t>ning</a:t>
            </a:r>
            <a:r>
              <a:rPr lang="uz-Cyrl-UZ" b="1" dirty="0" smtClean="0"/>
              <a:t> </a:t>
            </a:r>
            <a:r>
              <a:rPr lang="uz-Cyrl-UZ" b="1" dirty="0"/>
              <a:t>asosan 3 </a:t>
            </a:r>
            <a:r>
              <a:rPr lang="en-US" b="1" dirty="0" err="1" smtClean="0"/>
              <a:t>turi</a:t>
            </a:r>
            <a:r>
              <a:rPr lang="en-US" b="1" dirty="0" smtClean="0"/>
              <a:t> </a:t>
            </a:r>
            <a:r>
              <a:rPr lang="uz-Cyrl-UZ" b="1" dirty="0" smtClean="0"/>
              <a:t>paydo </a:t>
            </a:r>
            <a:r>
              <a:rPr lang="uz-Cyrl-UZ" b="1" dirty="0"/>
              <a:t>bo’ladi</a:t>
            </a:r>
            <a:br>
              <a:rPr lang="uz-Cyrl-UZ" b="1" dirty="0"/>
            </a:br>
            <a:r>
              <a:rPr lang="uz-Cyrl-UZ" b="1" dirty="0"/>
              <a:t/>
            </a:r>
            <a:br>
              <a:rPr lang="uz-Cyrl-UZ" b="1" dirty="0"/>
            </a:br>
            <a:r>
              <a:rPr lang="uz-Cyrl-UZ" b="1" dirty="0"/>
              <a:t>1.Moddiy investitsiyalar</a:t>
            </a:r>
            <a:br>
              <a:rPr lang="uz-Cyrl-UZ" b="1" dirty="0"/>
            </a:br>
            <a:r>
              <a:rPr lang="uz-Cyrl-UZ" b="1" dirty="0"/>
              <a:t/>
            </a:r>
            <a:br>
              <a:rPr lang="uz-Cyrl-UZ" b="1" dirty="0"/>
            </a:br>
            <a:r>
              <a:rPr lang="uz-Cyrl-UZ" b="1" dirty="0"/>
              <a:t>2.Moliyaviy investitsiyalar</a:t>
            </a:r>
            <a:br>
              <a:rPr lang="uz-Cyrl-UZ" b="1" dirty="0"/>
            </a:br>
            <a:r>
              <a:rPr lang="uz-Cyrl-UZ" b="1" dirty="0"/>
              <a:t/>
            </a:r>
            <a:br>
              <a:rPr lang="uz-Cyrl-UZ" b="1" dirty="0"/>
            </a:br>
            <a:r>
              <a:rPr lang="uz-Cyrl-UZ" b="1" dirty="0"/>
              <a:t>3.Aqliy va intellektual yani nomoddiy</a:t>
            </a:r>
            <a:br>
              <a:rPr lang="uz-Cyrl-UZ" b="1" dirty="0"/>
            </a:br>
            <a:r>
              <a:rPr lang="uz-Cyrl-UZ" b="1" dirty="0"/>
              <a:t>investitsiyalar</a:t>
            </a:r>
            <a:r>
              <a:rPr lang="ru-RU" dirty="0"/>
              <a:t/>
            </a:r>
            <a:br>
              <a:rPr lang="ru-RU" dirty="0"/>
            </a:br>
            <a:r>
              <a:rPr lang="uz-Cyrl-UZ" b="1" dirty="0"/>
              <a:t> </a:t>
            </a:r>
            <a:r>
              <a:rPr lang="ru-RU" dirty="0"/>
              <a:t/>
            </a:r>
            <a:br>
              <a:rPr lang="ru-RU" dirty="0"/>
            </a:br>
            <a:r>
              <a:rPr lang="en-US" b="1" dirty="0" smtClean="0">
                <a:latin typeface="Times New Roman" pitchFamily="18" charset="0"/>
              </a:rPr>
              <a:t/>
            </a:r>
            <a:br>
              <a:rPr lang="en-US" b="1" dirty="0" smtClean="0">
                <a:latin typeface="Times New Roman" pitchFamily="18" charset="0"/>
              </a:rPr>
            </a:br>
            <a:r>
              <a:rPr lang="en-US" b="1" dirty="0">
                <a:latin typeface="Times New Roman" pitchFamily="18" charset="0"/>
              </a:rPr>
              <a:t/>
            </a:r>
            <a:br>
              <a:rPr lang="en-US" b="1" dirty="0">
                <a:latin typeface="Times New Roman" pitchFamily="18" charset="0"/>
              </a:rPr>
            </a:br>
            <a:r>
              <a:rPr lang="en-US" b="1" dirty="0" smtClean="0">
                <a:latin typeface="Times New Roman" pitchFamily="18" charset="0"/>
              </a:rPr>
              <a:t/>
            </a:r>
            <a:br>
              <a:rPr lang="en-US" b="1" dirty="0" smtClean="0">
                <a:latin typeface="Times New Roman" pitchFamily="18" charset="0"/>
              </a:rPr>
            </a:br>
            <a:endParaRPr lang="ru-RU" dirty="0"/>
          </a:p>
        </p:txBody>
      </p:sp>
      <p:pic>
        <p:nvPicPr>
          <p:cNvPr id="9218" name="Picture 2" descr="O'zbekistonda investitsiya kirituvchilarga yangi imtiyozlar ishlab chiqildi  - Erkak.uz"/>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30100" y="955343"/>
            <a:ext cx="3179930" cy="4790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0023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smtClean="0">
                <a:latin typeface="Times New Roman" pitchFamily="18" charset="0"/>
              </a:rPr>
              <a:t>1.Moddiy</a:t>
            </a:r>
            <a:br>
              <a:rPr lang="en-US" b="1" dirty="0" smtClean="0">
                <a:latin typeface="Times New Roman" pitchFamily="18" charset="0"/>
              </a:rPr>
            </a:br>
            <a:r>
              <a:rPr lang="en-US" b="1" dirty="0" smtClean="0">
                <a:latin typeface="Times New Roman" pitchFamily="18" charset="0"/>
              </a:rPr>
              <a:t> </a:t>
            </a:r>
            <a:r>
              <a:rPr lang="en-US" b="1" dirty="0" err="1">
                <a:latin typeface="Times New Roman" pitchFamily="18" charset="0"/>
              </a:rPr>
              <a:t>investitsiyalar</a:t>
            </a:r>
            <a:endParaRPr lang="ru-RU" dirty="0"/>
          </a:p>
        </p:txBody>
      </p:sp>
      <p:sp>
        <p:nvSpPr>
          <p:cNvPr id="3" name="Объект 2"/>
          <p:cNvSpPr>
            <a:spLocks noGrp="1"/>
          </p:cNvSpPr>
          <p:nvPr>
            <p:ph idx="1"/>
          </p:nvPr>
        </p:nvSpPr>
        <p:spPr/>
        <p:txBody>
          <a:bodyPr/>
          <a:lstStyle/>
          <a:p>
            <a:r>
              <a:rPr lang="en-US" dirty="0" err="1" smtClean="0"/>
              <a:t>Sizda</a:t>
            </a:r>
            <a:r>
              <a:rPr lang="en-US" dirty="0" smtClean="0"/>
              <a:t> </a:t>
            </a:r>
            <a:r>
              <a:rPr lang="en-US" dirty="0" err="1" smtClean="0"/>
              <a:t>mablag</a:t>
            </a:r>
            <a:r>
              <a:rPr lang="en-US" dirty="0" smtClean="0"/>
              <a:t>’ </a:t>
            </a:r>
            <a:r>
              <a:rPr lang="en-US" dirty="0" err="1" smtClean="0"/>
              <a:t>mavjud</a:t>
            </a:r>
            <a:r>
              <a:rPr lang="en-US" dirty="0" smtClean="0"/>
              <a:t> </a:t>
            </a:r>
            <a:r>
              <a:rPr lang="en-US" dirty="0" err="1" smtClean="0"/>
              <a:t>bu</a:t>
            </a:r>
            <a:r>
              <a:rPr lang="en-US" dirty="0" smtClean="0"/>
              <a:t> </a:t>
            </a:r>
            <a:r>
              <a:rPr lang="en-US" dirty="0" err="1" smtClean="0"/>
              <a:t>mablag’ni</a:t>
            </a:r>
            <a:endParaRPr lang="en-US" dirty="0" smtClean="0"/>
          </a:p>
          <a:p>
            <a:pPr marL="0" indent="0">
              <a:buNone/>
            </a:pPr>
            <a:r>
              <a:rPr lang="en-US" dirty="0" smtClean="0"/>
              <a:t> </a:t>
            </a:r>
            <a:r>
              <a:rPr lang="en-US" dirty="0" err="1" smtClean="0"/>
              <a:t>pul</a:t>
            </a:r>
            <a:r>
              <a:rPr lang="en-US" dirty="0" smtClean="0"/>
              <a:t> </a:t>
            </a:r>
            <a:r>
              <a:rPr lang="en-US" dirty="0" err="1" smtClean="0"/>
              <a:t>topishda</a:t>
            </a:r>
            <a:r>
              <a:rPr lang="en-US" dirty="0" smtClean="0"/>
              <a:t> </a:t>
            </a:r>
            <a:r>
              <a:rPr lang="en-US" dirty="0" err="1" smtClean="0"/>
              <a:t>moliyaviy</a:t>
            </a:r>
            <a:r>
              <a:rPr lang="en-US" dirty="0" smtClean="0"/>
              <a:t> </a:t>
            </a:r>
            <a:r>
              <a:rPr lang="en-US" dirty="0" err="1" smtClean="0"/>
              <a:t>chegarasini</a:t>
            </a:r>
            <a:r>
              <a:rPr lang="en-US" dirty="0" smtClean="0"/>
              <a:t> </a:t>
            </a:r>
          </a:p>
          <a:p>
            <a:pPr marL="0" indent="0">
              <a:buNone/>
            </a:pPr>
            <a:r>
              <a:rPr lang="en-US" dirty="0" err="1" smtClean="0"/>
              <a:t>yuqoriga</a:t>
            </a:r>
            <a:r>
              <a:rPr lang="en-US" dirty="0" smtClean="0"/>
              <a:t> </a:t>
            </a:r>
            <a:r>
              <a:rPr lang="en-US" dirty="0" err="1" smtClean="0"/>
              <a:t>ko’tarishdir.masalan</a:t>
            </a:r>
            <a:r>
              <a:rPr lang="en-US" dirty="0" smtClean="0"/>
              <a:t> bank</a:t>
            </a:r>
          </a:p>
          <a:p>
            <a:pPr marL="0" indent="0">
              <a:buNone/>
            </a:pPr>
            <a:r>
              <a:rPr lang="en-US" dirty="0" err="1" smtClean="0"/>
              <a:t>omontlari</a:t>
            </a:r>
            <a:endParaRPr lang="ru-RU" dirty="0"/>
          </a:p>
        </p:txBody>
      </p:sp>
      <p:pic>
        <p:nvPicPr>
          <p:cNvPr id="5" name="Picture 4" descr="Investitsiya — iqtisodiyotning yuragi - Xalq so'z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46" y="4135271"/>
            <a:ext cx="3671249" cy="1906091"/>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rot="16200000">
            <a:off x="7019703" y="-1645112"/>
            <a:ext cx="2670006" cy="6064157"/>
          </a:xfrm>
          <a:prstGeom prst="rect">
            <a:avLst/>
          </a:prstGeom>
        </p:spPr>
      </p:pic>
      <p:pic>
        <p:nvPicPr>
          <p:cNvPr id="6" name="Рисунок 5"/>
          <p:cNvPicPr>
            <a:picLocks noChangeAspect="1"/>
          </p:cNvPicPr>
          <p:nvPr/>
        </p:nvPicPr>
        <p:blipFill>
          <a:blip r:embed="rId4"/>
          <a:stretch>
            <a:fillRect/>
          </a:stretch>
        </p:blipFill>
        <p:spPr>
          <a:xfrm>
            <a:off x="5322627" y="2784143"/>
            <a:ext cx="6064158" cy="3739487"/>
          </a:xfrm>
          <a:prstGeom prst="rect">
            <a:avLst/>
          </a:prstGeom>
        </p:spPr>
      </p:pic>
    </p:spTree>
    <p:extLst>
      <p:ext uri="{BB962C8B-B14F-4D97-AF65-F5344CB8AC3E}">
        <p14:creationId xmlns:p14="http://schemas.microsoft.com/office/powerpoint/2010/main" val="2949029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latin typeface="Times New Roman" pitchFamily="18" charset="0"/>
              </a:rPr>
              <a:t>2.Moliyaviy </a:t>
            </a:r>
            <a:r>
              <a:rPr lang="en-US" b="1" dirty="0" smtClean="0">
                <a:latin typeface="Times New Roman" pitchFamily="18" charset="0"/>
              </a:rPr>
              <a:t/>
            </a:r>
            <a:br>
              <a:rPr lang="en-US" b="1" dirty="0" smtClean="0">
                <a:latin typeface="Times New Roman" pitchFamily="18" charset="0"/>
              </a:rPr>
            </a:br>
            <a:r>
              <a:rPr lang="en-US" b="1" dirty="0" err="1" smtClean="0">
                <a:latin typeface="Times New Roman" pitchFamily="18" charset="0"/>
              </a:rPr>
              <a:t>investitsiyalar</a:t>
            </a:r>
            <a:endParaRPr lang="ru-RU" dirty="0"/>
          </a:p>
        </p:txBody>
      </p:sp>
      <p:sp>
        <p:nvSpPr>
          <p:cNvPr id="3" name="Объект 2"/>
          <p:cNvSpPr>
            <a:spLocks noGrp="1"/>
          </p:cNvSpPr>
          <p:nvPr>
            <p:ph idx="1"/>
          </p:nvPr>
        </p:nvSpPr>
        <p:spPr/>
        <p:txBody>
          <a:bodyPr/>
          <a:lstStyle/>
          <a:p>
            <a:r>
              <a:rPr lang="en-US" dirty="0" err="1"/>
              <a:t>Sizda</a:t>
            </a:r>
            <a:r>
              <a:rPr lang="en-US" dirty="0"/>
              <a:t> </a:t>
            </a:r>
            <a:r>
              <a:rPr lang="en-US" dirty="0" err="1"/>
              <a:t>mablag</a:t>
            </a:r>
            <a:r>
              <a:rPr lang="en-US" dirty="0"/>
              <a:t>’ </a:t>
            </a:r>
            <a:r>
              <a:rPr lang="en-US" dirty="0" err="1" smtClean="0"/>
              <a:t>mavjud</a:t>
            </a:r>
            <a:r>
              <a:rPr lang="en-US" dirty="0" smtClean="0"/>
              <a:t> </a:t>
            </a:r>
            <a:r>
              <a:rPr lang="en-US" dirty="0" err="1" smtClean="0"/>
              <a:t>emas</a:t>
            </a:r>
            <a:r>
              <a:rPr lang="en-US" dirty="0" smtClean="0"/>
              <a:t> </a:t>
            </a:r>
          </a:p>
          <a:p>
            <a:pPr marL="0" indent="0">
              <a:buNone/>
            </a:pPr>
            <a:r>
              <a:rPr lang="en-US" dirty="0" err="1" smtClean="0"/>
              <a:t>bu</a:t>
            </a:r>
            <a:r>
              <a:rPr lang="en-US" dirty="0" smtClean="0"/>
              <a:t> </a:t>
            </a:r>
            <a:r>
              <a:rPr lang="en-US" dirty="0" err="1" smtClean="0"/>
              <a:t>mablag’ni</a:t>
            </a:r>
            <a:r>
              <a:rPr lang="en-US" dirty="0" smtClean="0"/>
              <a:t> </a:t>
            </a:r>
            <a:r>
              <a:rPr lang="en-US" dirty="0" err="1" smtClean="0"/>
              <a:t>topishda</a:t>
            </a:r>
            <a:r>
              <a:rPr lang="en-US" dirty="0" smtClean="0"/>
              <a:t> bank </a:t>
            </a:r>
            <a:r>
              <a:rPr lang="en-US" dirty="0" err="1" smtClean="0"/>
              <a:t>kreditlarini</a:t>
            </a:r>
            <a:r>
              <a:rPr lang="en-US" dirty="0" smtClean="0"/>
              <a:t>,</a:t>
            </a:r>
          </a:p>
          <a:p>
            <a:pPr marL="0" indent="0">
              <a:buNone/>
            </a:pPr>
            <a:r>
              <a:rPr lang="en-US" dirty="0" err="1" smtClean="0"/>
              <a:t>qarz</a:t>
            </a:r>
            <a:r>
              <a:rPr lang="en-US" dirty="0" smtClean="0"/>
              <a:t> , </a:t>
            </a:r>
            <a:r>
              <a:rPr lang="en-US" dirty="0" err="1" smtClean="0"/>
              <a:t>loyihalarga</a:t>
            </a:r>
            <a:r>
              <a:rPr lang="en-US" dirty="0" smtClean="0"/>
              <a:t> </a:t>
            </a:r>
            <a:r>
              <a:rPr lang="en-US" dirty="0" err="1" smtClean="0"/>
              <a:t>subsidiya</a:t>
            </a:r>
            <a:r>
              <a:rPr lang="en-US" dirty="0" smtClean="0"/>
              <a:t> </a:t>
            </a:r>
            <a:r>
              <a:rPr lang="en-US" dirty="0" err="1" smtClean="0"/>
              <a:t>shakllantirib</a:t>
            </a:r>
            <a:r>
              <a:rPr lang="en-US" dirty="0" smtClean="0"/>
              <a:t> </a:t>
            </a:r>
          </a:p>
          <a:p>
            <a:pPr marL="0" indent="0">
              <a:buNone/>
            </a:pPr>
            <a:r>
              <a:rPr lang="en-US" dirty="0" err="1" smtClean="0"/>
              <a:t>moliyaviy</a:t>
            </a:r>
            <a:r>
              <a:rPr lang="en-US" dirty="0" smtClean="0"/>
              <a:t> </a:t>
            </a:r>
            <a:r>
              <a:rPr lang="en-US" dirty="0" err="1"/>
              <a:t>chegarasini</a:t>
            </a:r>
            <a:r>
              <a:rPr lang="en-US" dirty="0"/>
              <a:t> </a:t>
            </a:r>
            <a:r>
              <a:rPr lang="en-US" dirty="0" err="1" smtClean="0"/>
              <a:t>yuqoriga</a:t>
            </a:r>
            <a:r>
              <a:rPr lang="en-US" dirty="0" smtClean="0"/>
              <a:t> </a:t>
            </a:r>
            <a:r>
              <a:rPr lang="en-US" dirty="0" err="1"/>
              <a:t>ko’tarishdir</a:t>
            </a:r>
            <a:r>
              <a:rPr lang="en-US" dirty="0" smtClean="0"/>
              <a:t>.</a:t>
            </a:r>
          </a:p>
          <a:p>
            <a:pPr marL="0" indent="0">
              <a:buNone/>
            </a:pPr>
            <a:r>
              <a:rPr lang="en-US" dirty="0" err="1" smtClean="0"/>
              <a:t>masalan</a:t>
            </a:r>
            <a:r>
              <a:rPr lang="en-US" dirty="0" smtClean="0"/>
              <a:t> bank </a:t>
            </a:r>
            <a:r>
              <a:rPr lang="en-US" dirty="0" err="1" smtClean="0"/>
              <a:t>kreditlari</a:t>
            </a:r>
            <a:endParaRPr lang="ru-RU" dirty="0"/>
          </a:p>
          <a:p>
            <a:endParaRPr lang="ru-RU" dirty="0"/>
          </a:p>
        </p:txBody>
      </p:sp>
      <p:pic>
        <p:nvPicPr>
          <p:cNvPr id="11266" name="Picture 2" descr="Qanday qilib investitsiya qilish kerak, menejmentga pul berish nimani  anglatadi, pulni qanday kiritish usulini tanlash kerak. Tinchlik va  ehtiyotkorlik. Investitsiyalar turlari - tasnif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4339988"/>
            <a:ext cx="3781472" cy="2287032"/>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rotWithShape="1">
          <a:blip r:embed="rId3"/>
          <a:srcRect l="-2319" t="11061" r="515" b="13987"/>
          <a:stretch/>
        </p:blipFill>
        <p:spPr>
          <a:xfrm>
            <a:off x="5513696" y="609600"/>
            <a:ext cx="6168787" cy="5804848"/>
          </a:xfrm>
          <a:prstGeom prst="rect">
            <a:avLst/>
          </a:prstGeom>
        </p:spPr>
      </p:pic>
    </p:spTree>
    <p:extLst>
      <p:ext uri="{BB962C8B-B14F-4D97-AF65-F5344CB8AC3E}">
        <p14:creationId xmlns:p14="http://schemas.microsoft.com/office/powerpoint/2010/main" val="40597807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9558" y="177421"/>
            <a:ext cx="8714444" cy="1752979"/>
          </a:xfrm>
        </p:spPr>
        <p:txBody>
          <a:bodyPr>
            <a:normAutofit/>
          </a:bodyPr>
          <a:lstStyle/>
          <a:p>
            <a:r>
              <a:rPr lang="en-US" b="1" dirty="0">
                <a:latin typeface="Times New Roman" pitchFamily="18" charset="0"/>
              </a:rPr>
              <a:t>3.Aqliy </a:t>
            </a:r>
            <a:r>
              <a:rPr lang="en-US" b="1" dirty="0" err="1">
                <a:latin typeface="Times New Roman" pitchFamily="18" charset="0"/>
              </a:rPr>
              <a:t>va</a:t>
            </a:r>
            <a:r>
              <a:rPr lang="en-US" b="1" dirty="0">
                <a:latin typeface="Times New Roman" pitchFamily="18" charset="0"/>
              </a:rPr>
              <a:t> </a:t>
            </a:r>
            <a:r>
              <a:rPr lang="en-US" b="1" dirty="0" err="1">
                <a:latin typeface="Times New Roman" pitchFamily="18" charset="0"/>
              </a:rPr>
              <a:t>intellektual</a:t>
            </a:r>
            <a:r>
              <a:rPr lang="en-US" b="1" dirty="0">
                <a:latin typeface="Times New Roman" pitchFamily="18" charset="0"/>
              </a:rPr>
              <a:t> </a:t>
            </a:r>
            <a:r>
              <a:rPr lang="en-US" b="1" dirty="0" smtClean="0">
                <a:latin typeface="Times New Roman" pitchFamily="18" charset="0"/>
              </a:rPr>
              <a:t/>
            </a:r>
            <a:br>
              <a:rPr lang="en-US" b="1" dirty="0" smtClean="0">
                <a:latin typeface="Times New Roman" pitchFamily="18" charset="0"/>
              </a:rPr>
            </a:br>
            <a:r>
              <a:rPr lang="en-US" b="1" dirty="0" err="1" smtClean="0">
                <a:latin typeface="Times New Roman" pitchFamily="18" charset="0"/>
              </a:rPr>
              <a:t>yani</a:t>
            </a:r>
            <a:r>
              <a:rPr lang="en-US" b="1" dirty="0" smtClean="0">
                <a:latin typeface="Times New Roman" pitchFamily="18" charset="0"/>
              </a:rPr>
              <a:t> </a:t>
            </a:r>
            <a:r>
              <a:rPr lang="en-US" b="1" dirty="0" err="1">
                <a:latin typeface="Times New Roman" pitchFamily="18" charset="0"/>
              </a:rPr>
              <a:t>nomoddiy</a:t>
            </a:r>
            <a:r>
              <a:rPr lang="en-US" b="1" dirty="0">
                <a:latin typeface="Times New Roman" pitchFamily="18" charset="0"/>
              </a:rPr>
              <a:t/>
            </a:r>
            <a:br>
              <a:rPr lang="en-US" b="1" dirty="0">
                <a:latin typeface="Times New Roman" pitchFamily="18" charset="0"/>
              </a:rPr>
            </a:br>
            <a:r>
              <a:rPr lang="en-US" b="1" dirty="0" err="1">
                <a:latin typeface="Times New Roman" pitchFamily="18" charset="0"/>
              </a:rPr>
              <a:t>investitsiyalar</a:t>
            </a:r>
            <a:endParaRPr lang="ru-RU" dirty="0"/>
          </a:p>
        </p:txBody>
      </p:sp>
      <p:sp>
        <p:nvSpPr>
          <p:cNvPr id="3" name="Объект 2"/>
          <p:cNvSpPr>
            <a:spLocks noGrp="1"/>
          </p:cNvSpPr>
          <p:nvPr>
            <p:ph idx="1"/>
          </p:nvPr>
        </p:nvSpPr>
        <p:spPr/>
        <p:txBody>
          <a:bodyPr/>
          <a:lstStyle/>
          <a:p>
            <a:r>
              <a:rPr lang="en-US" dirty="0" err="1"/>
              <a:t>Sizda</a:t>
            </a:r>
            <a:r>
              <a:rPr lang="en-US" dirty="0"/>
              <a:t> </a:t>
            </a:r>
            <a:r>
              <a:rPr lang="en-US" dirty="0" err="1"/>
              <a:t>mablag</a:t>
            </a:r>
            <a:r>
              <a:rPr lang="en-US" dirty="0"/>
              <a:t>’ </a:t>
            </a:r>
            <a:r>
              <a:rPr lang="en-US" dirty="0" err="1"/>
              <a:t>mavjud</a:t>
            </a:r>
            <a:r>
              <a:rPr lang="en-US" dirty="0"/>
              <a:t> </a:t>
            </a:r>
            <a:r>
              <a:rPr lang="en-US" dirty="0" err="1"/>
              <a:t>emas</a:t>
            </a:r>
            <a:r>
              <a:rPr lang="en-US" dirty="0"/>
              <a:t> </a:t>
            </a:r>
          </a:p>
          <a:p>
            <a:pPr marL="0" indent="0">
              <a:buNone/>
            </a:pPr>
            <a:r>
              <a:rPr lang="en-US" dirty="0" err="1"/>
              <a:t>bu</a:t>
            </a:r>
            <a:r>
              <a:rPr lang="en-US" dirty="0"/>
              <a:t> </a:t>
            </a:r>
            <a:r>
              <a:rPr lang="en-US" dirty="0" err="1"/>
              <a:t>mablag’ni</a:t>
            </a:r>
            <a:r>
              <a:rPr lang="en-US" dirty="0"/>
              <a:t> </a:t>
            </a:r>
            <a:r>
              <a:rPr lang="en-US" dirty="0" err="1"/>
              <a:t>topishda</a:t>
            </a:r>
            <a:r>
              <a:rPr lang="en-US" dirty="0"/>
              <a:t> </a:t>
            </a:r>
            <a:r>
              <a:rPr lang="en-US" dirty="0" err="1" smtClean="0"/>
              <a:t>aqliy</a:t>
            </a:r>
            <a:r>
              <a:rPr lang="en-US" dirty="0" smtClean="0"/>
              <a:t> </a:t>
            </a:r>
            <a:r>
              <a:rPr lang="en-US" dirty="0" err="1" smtClean="0"/>
              <a:t>intellektni</a:t>
            </a:r>
            <a:r>
              <a:rPr lang="en-US" dirty="0" smtClean="0"/>
              <a:t> </a:t>
            </a:r>
          </a:p>
          <a:p>
            <a:pPr marL="0" indent="0">
              <a:buNone/>
            </a:pPr>
            <a:r>
              <a:rPr lang="en-US" dirty="0" err="1" smtClean="0"/>
              <a:t>shakllantirib,grand</a:t>
            </a:r>
            <a:r>
              <a:rPr lang="en-US" dirty="0" smtClean="0"/>
              <a:t> </a:t>
            </a:r>
            <a:r>
              <a:rPr lang="en-US" dirty="0" err="1" smtClean="0"/>
              <a:t>loyihalar,mualliflik</a:t>
            </a:r>
            <a:r>
              <a:rPr lang="en-US" dirty="0" smtClean="0"/>
              <a:t> </a:t>
            </a:r>
            <a:r>
              <a:rPr lang="en-US" dirty="0" err="1" smtClean="0"/>
              <a:t>huquqlari</a:t>
            </a:r>
            <a:endParaRPr lang="en-US" dirty="0" smtClean="0"/>
          </a:p>
          <a:p>
            <a:pPr marL="0" indent="0">
              <a:buNone/>
            </a:pPr>
            <a:r>
              <a:rPr lang="en-US" dirty="0" smtClean="0"/>
              <a:t>Tovar </a:t>
            </a:r>
            <a:r>
              <a:rPr lang="en-US" dirty="0" err="1" smtClean="0"/>
              <a:t>belgisi</a:t>
            </a:r>
            <a:r>
              <a:rPr lang="en-US" dirty="0" smtClean="0"/>
              <a:t> </a:t>
            </a:r>
            <a:r>
              <a:rPr lang="en-US" dirty="0" err="1" smtClean="0"/>
              <a:t>yaratib</a:t>
            </a:r>
            <a:r>
              <a:rPr lang="en-US" dirty="0" smtClean="0"/>
              <a:t> </a:t>
            </a:r>
            <a:r>
              <a:rPr lang="en-US" dirty="0" err="1" smtClean="0"/>
              <a:t>o’z</a:t>
            </a:r>
            <a:r>
              <a:rPr lang="en-US" dirty="0" smtClean="0"/>
              <a:t> </a:t>
            </a:r>
            <a:r>
              <a:rPr lang="en-US" dirty="0" err="1" smtClean="0"/>
              <a:t>moliyaviy</a:t>
            </a:r>
            <a:r>
              <a:rPr lang="en-US" dirty="0" smtClean="0"/>
              <a:t> </a:t>
            </a:r>
            <a:r>
              <a:rPr lang="en-US" dirty="0" err="1" smtClean="0"/>
              <a:t>chegarasini</a:t>
            </a:r>
            <a:endParaRPr lang="en-US" dirty="0" smtClean="0"/>
          </a:p>
          <a:p>
            <a:pPr marL="0" indent="0">
              <a:buNone/>
            </a:pPr>
            <a:r>
              <a:rPr lang="en-US" dirty="0" smtClean="0"/>
              <a:t> </a:t>
            </a:r>
            <a:r>
              <a:rPr lang="en-US" dirty="0" err="1"/>
              <a:t>yuqoriga</a:t>
            </a:r>
            <a:r>
              <a:rPr lang="en-US" dirty="0"/>
              <a:t> </a:t>
            </a:r>
            <a:r>
              <a:rPr lang="en-US" dirty="0" err="1" smtClean="0"/>
              <a:t>ko’tarishdir.Masalan.Biror</a:t>
            </a:r>
            <a:r>
              <a:rPr lang="en-US" dirty="0" smtClean="0"/>
              <a:t> </a:t>
            </a:r>
            <a:r>
              <a:rPr lang="en-US" dirty="0" err="1" smtClean="0"/>
              <a:t>muammoli</a:t>
            </a:r>
            <a:r>
              <a:rPr lang="en-US" dirty="0" smtClean="0"/>
              <a:t> </a:t>
            </a:r>
          </a:p>
          <a:p>
            <a:pPr marL="0" indent="0">
              <a:buNone/>
            </a:pPr>
            <a:r>
              <a:rPr lang="en-US" dirty="0" err="1" smtClean="0"/>
              <a:t>vaziyatni</a:t>
            </a:r>
            <a:r>
              <a:rPr lang="en-US" dirty="0" smtClean="0"/>
              <a:t> </a:t>
            </a:r>
            <a:r>
              <a:rPr lang="en-US" dirty="0" err="1" smtClean="0"/>
              <a:t>yechimini</a:t>
            </a:r>
            <a:r>
              <a:rPr lang="en-US" dirty="0" smtClean="0"/>
              <a:t> </a:t>
            </a:r>
            <a:r>
              <a:rPr lang="en-US" dirty="0" err="1" smtClean="0"/>
              <a:t>shakllantirish</a:t>
            </a:r>
            <a:r>
              <a:rPr lang="en-US" dirty="0" smtClean="0"/>
              <a:t>.(SKOPUS)</a:t>
            </a:r>
          </a:p>
          <a:p>
            <a:pPr marL="0" indent="0">
              <a:buNone/>
            </a:pPr>
            <a:r>
              <a:rPr lang="en-US" dirty="0" smtClean="0"/>
              <a:t>(</a:t>
            </a:r>
            <a:r>
              <a:rPr lang="en-US" dirty="0" err="1" smtClean="0"/>
              <a:t>dunyo</a:t>
            </a:r>
            <a:r>
              <a:rPr lang="en-US" dirty="0" smtClean="0"/>
              <a:t> </a:t>
            </a:r>
            <a:r>
              <a:rPr lang="en-US" dirty="0" err="1" smtClean="0"/>
              <a:t>reytingida</a:t>
            </a:r>
            <a:r>
              <a:rPr lang="en-US" dirty="0" smtClean="0"/>
              <a:t> </a:t>
            </a:r>
            <a:r>
              <a:rPr lang="en-US" dirty="0" err="1" smtClean="0"/>
              <a:t>birinchi</a:t>
            </a:r>
            <a:r>
              <a:rPr lang="en-US" dirty="0" smtClean="0"/>
              <a:t> </a:t>
            </a:r>
            <a:r>
              <a:rPr lang="en-US" dirty="0" err="1" smtClean="0"/>
              <a:t>o’rinda</a:t>
            </a:r>
            <a:r>
              <a:rPr lang="en-US" dirty="0" smtClean="0"/>
              <a:t> </a:t>
            </a:r>
            <a:r>
              <a:rPr lang="en-US" dirty="0" err="1" smtClean="0"/>
              <a:t>turuvchi</a:t>
            </a:r>
            <a:endParaRPr lang="en-US" dirty="0" smtClean="0"/>
          </a:p>
          <a:p>
            <a:pPr marL="0" indent="0">
              <a:buNone/>
            </a:pPr>
            <a:r>
              <a:rPr lang="en-US" dirty="0" smtClean="0"/>
              <a:t> </a:t>
            </a:r>
            <a:r>
              <a:rPr lang="en-US" dirty="0" err="1" smtClean="0"/>
              <a:t>jurnalda</a:t>
            </a:r>
            <a:r>
              <a:rPr lang="en-US" dirty="0" smtClean="0"/>
              <a:t>)</a:t>
            </a:r>
            <a:endParaRPr lang="ru-RU" dirty="0"/>
          </a:p>
        </p:txBody>
      </p:sp>
      <p:pic>
        <p:nvPicPr>
          <p:cNvPr id="4" name="Picture 2" descr="Ikki tomonlama investitsiya bilan har doim arzon sotib oling va yuqori  narxda soting! 65% gacha yoki undan ko'proq APRga bahramand bo'ling! |  Bitg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5336275"/>
            <a:ext cx="3553472" cy="1344303"/>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rotWithShape="1">
          <a:blip r:embed="rId3"/>
          <a:srcRect l="6294" t="12453" r="665" b="6948"/>
          <a:stretch/>
        </p:blipFill>
        <p:spPr>
          <a:xfrm>
            <a:off x="5868538" y="535673"/>
            <a:ext cx="6209732" cy="5650174"/>
          </a:xfrm>
          <a:prstGeom prst="rect">
            <a:avLst/>
          </a:prstGeom>
        </p:spPr>
      </p:pic>
    </p:spTree>
    <p:extLst>
      <p:ext uri="{BB962C8B-B14F-4D97-AF65-F5344CB8AC3E}">
        <p14:creationId xmlns:p14="http://schemas.microsoft.com/office/powerpoint/2010/main" val="19060783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a:t>Investitsiyalar</a:t>
            </a:r>
            <a:r>
              <a:rPr lang="en-US" b="1" dirty="0"/>
              <a:t> </a:t>
            </a:r>
            <a:r>
              <a:rPr lang="en-US" b="1" dirty="0" err="1"/>
              <a:t>tahlilida</a:t>
            </a:r>
            <a:r>
              <a:rPr lang="en-US" b="1" dirty="0"/>
              <a:t> </a:t>
            </a:r>
            <a:r>
              <a:rPr lang="en-US" b="1" dirty="0" err="1"/>
              <a:t>asoslaniladigan</a:t>
            </a:r>
            <a:r>
              <a:rPr lang="en-US" b="1" dirty="0"/>
              <a:t> </a:t>
            </a:r>
            <a:r>
              <a:rPr lang="en-US" b="1" dirty="0" err="1"/>
              <a:t>asosiy</a:t>
            </a:r>
            <a:r>
              <a:rPr lang="en-US" b="1" dirty="0"/>
              <a:t> </a:t>
            </a:r>
            <a:r>
              <a:rPr lang="en-US" b="1" dirty="0" err="1"/>
              <a:t>iqtisodiy</a:t>
            </a:r>
            <a:r>
              <a:rPr lang="en-US" b="1" dirty="0"/>
              <a:t> </a:t>
            </a:r>
            <a:r>
              <a:rPr lang="en-US" b="1" dirty="0" err="1"/>
              <a:t>kontseptsiyalar</a:t>
            </a:r>
            <a:r>
              <a:rPr lang="ru-RU" dirty="0"/>
              <a:t/>
            </a:r>
            <a:br>
              <a:rPr lang="ru-RU" dirty="0"/>
            </a:br>
            <a:r>
              <a:rPr lang="uz-Cyrl-UZ" b="1" dirty="0"/>
              <a:t> </a:t>
            </a:r>
            <a:endParaRPr lang="ru-RU" dirty="0"/>
          </a:p>
        </p:txBody>
      </p:sp>
      <p:sp>
        <p:nvSpPr>
          <p:cNvPr id="3" name="Объект 2"/>
          <p:cNvSpPr>
            <a:spLocks noGrp="1"/>
          </p:cNvSpPr>
          <p:nvPr>
            <p:ph idx="1"/>
          </p:nvPr>
        </p:nvSpPr>
        <p:spPr/>
        <p:txBody>
          <a:bodyPr>
            <a:normAutofit/>
          </a:bodyPr>
          <a:lstStyle/>
          <a:p>
            <a:pPr lvl="0"/>
            <a:r>
              <a:rPr lang="uz-Cyrl-UZ" sz="2800" b="1" dirty="0"/>
              <a:t>Investitsiyalarni tahlil qilish, ularning samaradorligi darajasini aniqlash bir qancha iqtisodiy kontseptsiyalarga tayanib amalga oshiriladi.</a:t>
            </a:r>
            <a:endParaRPr lang="ru-RU" sz="2800" dirty="0"/>
          </a:p>
          <a:p>
            <a:pPr lvl="0"/>
            <a:r>
              <a:rPr lang="en-US" sz="2800" b="1" dirty="0" err="1" smtClean="0"/>
              <a:t>Investitsiyalarning</a:t>
            </a:r>
            <a:r>
              <a:rPr lang="en-US" sz="2800" b="1" dirty="0" smtClean="0"/>
              <a:t> </a:t>
            </a:r>
            <a:r>
              <a:rPr lang="en-US" sz="2800" b="1" dirty="0"/>
              <a:t>firma </a:t>
            </a:r>
            <a:r>
              <a:rPr lang="en-US" sz="2800" b="1" dirty="0" err="1"/>
              <a:t>boyligini</a:t>
            </a:r>
            <a:r>
              <a:rPr lang="en-US" sz="2800" b="1" dirty="0"/>
              <a:t> </a:t>
            </a:r>
            <a:r>
              <a:rPr lang="en-US" sz="2800" b="1" dirty="0" err="1"/>
              <a:t>oshirishdagi</a:t>
            </a:r>
            <a:r>
              <a:rPr lang="en-US" sz="2800" b="1" dirty="0"/>
              <a:t> </a:t>
            </a:r>
            <a:r>
              <a:rPr lang="en-US" sz="2800" b="1" dirty="0" err="1"/>
              <a:t>roli</a:t>
            </a:r>
            <a:r>
              <a:rPr lang="en-US" sz="2800" b="1" dirty="0"/>
              <a:t>. </a:t>
            </a:r>
            <a:r>
              <a:rPr lang="en-US" sz="2800" b="1" dirty="0" err="1"/>
              <a:t>Har</a:t>
            </a:r>
            <a:r>
              <a:rPr lang="en-US" sz="2800" b="1" dirty="0"/>
              <a:t> </a:t>
            </a:r>
            <a:r>
              <a:rPr lang="en-US" sz="2800" b="1" dirty="0" err="1"/>
              <a:t>qanday</a:t>
            </a:r>
            <a:r>
              <a:rPr lang="en-US" sz="2800" b="1" dirty="0"/>
              <a:t> firma </a:t>
            </a:r>
            <a:r>
              <a:rPr lang="en-US" sz="2800" b="1" dirty="0" err="1"/>
              <a:t>investitsiya</a:t>
            </a:r>
            <a:r>
              <a:rPr lang="en-US" sz="2800" b="1" dirty="0"/>
              <a:t> </a:t>
            </a:r>
            <a:r>
              <a:rPr lang="en-US" sz="2800" b="1" dirty="0" err="1"/>
              <a:t>qilar</a:t>
            </a:r>
            <a:r>
              <a:rPr lang="en-US" sz="2800" b="1" dirty="0"/>
              <a:t> </a:t>
            </a:r>
            <a:r>
              <a:rPr lang="en-US" sz="2800" b="1" dirty="0" err="1"/>
              <a:t>ekan</a:t>
            </a:r>
            <a:r>
              <a:rPr lang="en-US" sz="2800" b="1" dirty="0"/>
              <a:t>, </a:t>
            </a:r>
            <a:r>
              <a:rPr lang="en-US" sz="2800" b="1" dirty="0" err="1"/>
              <a:t>avvalo</a:t>
            </a:r>
            <a:r>
              <a:rPr lang="en-US" sz="2800" b="1" dirty="0"/>
              <a:t>, </a:t>
            </a:r>
            <a:r>
              <a:rPr lang="en-US" sz="2800" b="1" dirty="0" err="1"/>
              <a:t>o’z</a:t>
            </a:r>
            <a:r>
              <a:rPr lang="en-US" sz="2800" b="1" dirty="0"/>
              <a:t> </a:t>
            </a:r>
            <a:r>
              <a:rPr lang="en-US" sz="2800" b="1" dirty="0" err="1"/>
              <a:t>boyliklarini</a:t>
            </a:r>
            <a:r>
              <a:rPr lang="en-US" sz="2800" b="1" dirty="0"/>
              <a:t> </a:t>
            </a:r>
            <a:r>
              <a:rPr lang="en-US" sz="2800" b="1" dirty="0" err="1"/>
              <a:t>oshirishni</a:t>
            </a:r>
            <a:r>
              <a:rPr lang="en-US" sz="2800" b="1" dirty="0"/>
              <a:t> </a:t>
            </a:r>
            <a:r>
              <a:rPr lang="en-US" sz="2800" b="1" dirty="0" err="1"/>
              <a:t>maqsad</a:t>
            </a:r>
            <a:r>
              <a:rPr lang="en-US" sz="2800" b="1" dirty="0"/>
              <a:t> </a:t>
            </a:r>
            <a:r>
              <a:rPr lang="en-US" sz="2800" b="1" dirty="0" err="1"/>
              <a:t>qilib</a:t>
            </a:r>
            <a:r>
              <a:rPr lang="en-US" sz="2800" b="1" dirty="0"/>
              <a:t> </a:t>
            </a:r>
            <a:r>
              <a:rPr lang="en-US" sz="2800" b="1" dirty="0" err="1"/>
              <a:t>qo’yadi</a:t>
            </a:r>
            <a:r>
              <a:rPr lang="en-US" sz="2800" b="1" dirty="0"/>
              <a:t>. </a:t>
            </a:r>
            <a:endParaRPr lang="ru-RU" sz="2800" dirty="0"/>
          </a:p>
          <a:p>
            <a:endParaRPr lang="ru-RU" sz="2400" dirty="0">
              <a:solidFill>
                <a:srgbClr val="00B050"/>
              </a:solidFill>
            </a:endParaRPr>
          </a:p>
        </p:txBody>
      </p:sp>
    </p:spTree>
    <p:extLst>
      <p:ext uri="{BB962C8B-B14F-4D97-AF65-F5344CB8AC3E}">
        <p14:creationId xmlns:p14="http://schemas.microsoft.com/office/powerpoint/2010/main" val="13890810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a:t>Investitsiya</a:t>
            </a:r>
            <a:r>
              <a:rPr lang="en-US" b="1" dirty="0"/>
              <a:t> </a:t>
            </a:r>
            <a:r>
              <a:rPr lang="en-US" b="1" dirty="0" err="1"/>
              <a:t>siyosatni</a:t>
            </a:r>
            <a:r>
              <a:rPr lang="en-US" b="1" dirty="0"/>
              <a:t> </a:t>
            </a:r>
            <a:r>
              <a:rPr lang="en-US" b="1" dirty="0" err="1"/>
              <a:t>olib</a:t>
            </a:r>
            <a:r>
              <a:rPr lang="en-US" b="1" dirty="0"/>
              <a:t> </a:t>
            </a:r>
            <a:r>
              <a:rPr lang="en-US" b="1" dirty="0" err="1"/>
              <a:t>borishda</a:t>
            </a:r>
            <a:r>
              <a:rPr lang="en-US" b="1" dirty="0"/>
              <a:t> </a:t>
            </a:r>
            <a:r>
              <a:rPr lang="en-US" b="1" dirty="0" err="1"/>
              <a:t>quyidagi</a:t>
            </a:r>
            <a:r>
              <a:rPr lang="en-US" b="1" dirty="0"/>
              <a:t> </a:t>
            </a:r>
            <a:r>
              <a:rPr lang="en-US" b="1" dirty="0" err="1"/>
              <a:t>tamoyillarga</a:t>
            </a:r>
            <a:r>
              <a:rPr lang="en-US" b="1" dirty="0"/>
              <a:t> </a:t>
            </a:r>
            <a:r>
              <a:rPr lang="en-US" b="1" dirty="0" err="1"/>
              <a:t>asoslanildi</a:t>
            </a:r>
            <a:r>
              <a:rPr lang="en-US" b="1" dirty="0"/>
              <a:t>:</a:t>
            </a:r>
            <a:r>
              <a:rPr lang="ru-RU" dirty="0"/>
              <a:t/>
            </a:r>
            <a:br>
              <a:rPr lang="ru-RU" dirty="0"/>
            </a:br>
            <a:r>
              <a:rPr lang="uz-Cyrl-UZ" b="1" dirty="0"/>
              <a:t> </a:t>
            </a:r>
            <a:endParaRPr lang="ru-RU" dirty="0"/>
          </a:p>
        </p:txBody>
      </p:sp>
      <p:sp>
        <p:nvSpPr>
          <p:cNvPr id="3" name="Объект 2"/>
          <p:cNvSpPr>
            <a:spLocks noGrp="1"/>
          </p:cNvSpPr>
          <p:nvPr>
            <p:ph idx="1"/>
          </p:nvPr>
        </p:nvSpPr>
        <p:spPr/>
        <p:txBody>
          <a:bodyPr>
            <a:normAutofit lnSpcReduction="10000"/>
          </a:bodyPr>
          <a:lstStyle/>
          <a:p>
            <a:pPr lvl="0"/>
            <a:r>
              <a:rPr lang="uz-Cyrl-UZ" b="1" dirty="0"/>
              <a:t>-ilmiy tadqiqot, tajriba-konstruktorlik ishlarini qo’llab- quvvatlash, xorijdan yangi texnikalar uchun litsenziyalar sotib olish, katta laboratoriyalarni saqlab turishga quvvati etadigan yirik korporatsiyalar tuzish orqali ishlab chiqarish kapitalini jamlash hisobiga intelektual kapital va ilmiy-texnik potentsialni oshirish;</a:t>
            </a:r>
            <a:endParaRPr lang="ru-RU" dirty="0"/>
          </a:p>
          <a:p>
            <a:pPr lvl="0"/>
            <a:r>
              <a:rPr lang="uz-Cyrl-UZ" b="1" dirty="0"/>
              <a:t>-qishloq xo’jaligi mahsulotlari va mineral xom ashyo resurslarini chuqur qayta ishlash va ularni tashqi bozorda raqobatbardosh bo’ladigan darajaga olib chiqishga yo’naltirilgan investitsiya loyihalarini qo’llab-quvvatlash;</a:t>
            </a:r>
            <a:endParaRPr lang="ru-RU" dirty="0"/>
          </a:p>
          <a:p>
            <a:pPr lvl="0"/>
            <a:r>
              <a:rPr lang="uz-Cyrl-UZ" b="1" dirty="0"/>
              <a:t>-aholining oziq-ovqat va iste’mol tovarlariga bo’lgan ehtiyojlarini qondirishga mo’ljallangan ishlab chiqarish quvvatlarini jadal rivojlantirishni investitsiyalar bilan ta’minlash;</a:t>
            </a:r>
            <a:endParaRPr lang="ru-RU" dirty="0"/>
          </a:p>
          <a:p>
            <a:r>
              <a:rPr lang="en-US" b="1" dirty="0"/>
              <a:t>-</a:t>
            </a:r>
            <a:r>
              <a:rPr lang="en-US" b="1" dirty="0" err="1"/>
              <a:t>investitsiya</a:t>
            </a:r>
            <a:r>
              <a:rPr lang="en-US" b="1" dirty="0"/>
              <a:t> </a:t>
            </a:r>
            <a:r>
              <a:rPr lang="en-US" b="1" dirty="0" err="1"/>
              <a:t>jarayonlari</a:t>
            </a:r>
            <a:r>
              <a:rPr lang="en-US" b="1" dirty="0"/>
              <a:t> </a:t>
            </a:r>
            <a:r>
              <a:rPr lang="en-US" b="1" dirty="0" err="1"/>
              <a:t>ishtirokchilarining</a:t>
            </a:r>
            <a:r>
              <a:rPr lang="en-US" b="1" dirty="0"/>
              <a:t> </a:t>
            </a:r>
            <a:r>
              <a:rPr lang="en-US" b="1" dirty="0" err="1"/>
              <a:t>o’zaro</a:t>
            </a:r>
            <a:r>
              <a:rPr lang="en-US" b="1" dirty="0"/>
              <a:t> </a:t>
            </a:r>
            <a:r>
              <a:rPr lang="en-US" b="1" dirty="0" err="1"/>
              <a:t>aloqalarini</a:t>
            </a:r>
            <a:r>
              <a:rPr lang="en-US" b="1" dirty="0"/>
              <a:t> </a:t>
            </a:r>
            <a:r>
              <a:rPr lang="en-US" b="1" dirty="0" err="1"/>
              <a:t>tartibga</a:t>
            </a:r>
            <a:r>
              <a:rPr lang="en-US" b="1" dirty="0"/>
              <a:t> </a:t>
            </a:r>
            <a:r>
              <a:rPr lang="en-US" b="1" dirty="0" err="1"/>
              <a:t>solib</a:t>
            </a:r>
            <a:r>
              <a:rPr lang="en-US" b="1" dirty="0"/>
              <a:t> </a:t>
            </a:r>
            <a:r>
              <a:rPr lang="en-US" b="1" dirty="0" err="1"/>
              <a:t>turuvchi</a:t>
            </a:r>
            <a:r>
              <a:rPr lang="en-US" b="1" dirty="0"/>
              <a:t> </a:t>
            </a:r>
            <a:r>
              <a:rPr lang="en-US" b="1" dirty="0" err="1"/>
              <a:t>qonunchilik</a:t>
            </a:r>
            <a:r>
              <a:rPr lang="en-US" b="1" dirty="0"/>
              <a:t> </a:t>
            </a:r>
            <a:r>
              <a:rPr lang="en-US" b="1" dirty="0" err="1"/>
              <a:t>bazasini</a:t>
            </a:r>
            <a:r>
              <a:rPr lang="en-US" b="1" dirty="0"/>
              <a:t> </a:t>
            </a:r>
            <a:r>
              <a:rPr lang="en-US" b="1" dirty="0" err="1" smtClean="0"/>
              <a:t>takomillashtirish</a:t>
            </a:r>
            <a:r>
              <a:rPr lang="ru-RU" b="1" dirty="0" smtClean="0">
                <a:solidFill>
                  <a:srgbClr val="7030A0"/>
                </a:solidFill>
              </a:rPr>
              <a:t>.</a:t>
            </a:r>
            <a:endParaRPr lang="ru-RU" b="1" dirty="0">
              <a:solidFill>
                <a:srgbClr val="7030A0"/>
              </a:solidFill>
            </a:endParaRPr>
          </a:p>
          <a:p>
            <a:pPr>
              <a:lnSpc>
                <a:spcPct val="80000"/>
              </a:lnSpc>
              <a:defRPr/>
            </a:pPr>
            <a:endParaRPr lang="ru-RU" dirty="0">
              <a:solidFill>
                <a:srgbClr val="7030A0"/>
              </a:solidFill>
            </a:endParaRPr>
          </a:p>
          <a:p>
            <a:endParaRPr lang="ru-RU" dirty="0"/>
          </a:p>
        </p:txBody>
      </p:sp>
    </p:spTree>
    <p:extLst>
      <p:ext uri="{BB962C8B-B14F-4D97-AF65-F5344CB8AC3E}">
        <p14:creationId xmlns:p14="http://schemas.microsoft.com/office/powerpoint/2010/main" val="30962319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t>Nazorat</a:t>
            </a:r>
            <a:r>
              <a:rPr lang="ru-RU" b="1" dirty="0"/>
              <a:t> </a:t>
            </a:r>
            <a:r>
              <a:rPr lang="ru-RU" b="1" dirty="0" err="1"/>
              <a:t>va</a:t>
            </a:r>
            <a:r>
              <a:rPr lang="ru-RU" b="1" dirty="0"/>
              <a:t> </a:t>
            </a:r>
            <a:r>
              <a:rPr lang="ru-RU" b="1" dirty="0" err="1"/>
              <a:t>muhokama</a:t>
            </a:r>
            <a:r>
              <a:rPr lang="ru-RU" b="1" dirty="0"/>
              <a:t> </a:t>
            </a:r>
            <a:r>
              <a:rPr lang="ru-RU" b="1" dirty="0" err="1"/>
              <a:t>uchun</a:t>
            </a:r>
            <a:r>
              <a:rPr lang="ru-RU" b="1" dirty="0"/>
              <a:t> </a:t>
            </a:r>
            <a:r>
              <a:rPr lang="ru-RU" b="1" dirty="0" err="1"/>
              <a:t>savollar</a:t>
            </a:r>
            <a:endParaRPr lang="ru-RU" dirty="0"/>
          </a:p>
        </p:txBody>
      </p:sp>
      <p:sp>
        <p:nvSpPr>
          <p:cNvPr id="3" name="Объект 2"/>
          <p:cNvSpPr>
            <a:spLocks noGrp="1"/>
          </p:cNvSpPr>
          <p:nvPr>
            <p:ph idx="1"/>
          </p:nvPr>
        </p:nvSpPr>
        <p:spPr>
          <a:xfrm>
            <a:off x="677334" y="2160589"/>
            <a:ext cx="8596668" cy="4212915"/>
          </a:xfrm>
        </p:spPr>
        <p:txBody>
          <a:bodyPr>
            <a:normAutofit fontScale="92500" lnSpcReduction="10000"/>
          </a:bodyPr>
          <a:lstStyle/>
          <a:p>
            <a:pPr lvl="0"/>
            <a:r>
              <a:rPr lang="ru-RU" b="1" dirty="0" smtClean="0"/>
              <a:t>1</a:t>
            </a:r>
            <a:r>
              <a:rPr lang="ru-RU" b="1" dirty="0"/>
              <a:t>. </a:t>
            </a:r>
            <a:r>
              <a:rPr lang="ru-RU" b="1" dirty="0" err="1"/>
              <a:t>Investitsiyalarning</a:t>
            </a:r>
            <a:r>
              <a:rPr lang="ru-RU" b="1" dirty="0"/>
              <a:t> </a:t>
            </a:r>
            <a:r>
              <a:rPr lang="ru-RU" b="1" dirty="0" err="1"/>
              <a:t>mohiyati</a:t>
            </a:r>
            <a:r>
              <a:rPr lang="ru-RU" b="1" dirty="0"/>
              <a:t> </a:t>
            </a:r>
            <a:r>
              <a:rPr lang="ru-RU" b="1" dirty="0" err="1"/>
              <a:t>nimada</a:t>
            </a:r>
            <a:r>
              <a:rPr lang="ru-RU" b="1" dirty="0"/>
              <a:t>?</a:t>
            </a:r>
            <a:endParaRPr lang="ru-RU" dirty="0"/>
          </a:p>
          <a:p>
            <a:pPr lvl="0"/>
            <a:r>
              <a:rPr lang="en-US" b="1" dirty="0"/>
              <a:t>2. </a:t>
            </a:r>
            <a:r>
              <a:rPr lang="en-US" b="1" dirty="0" err="1"/>
              <a:t>Investitsiyalarni</a:t>
            </a:r>
            <a:r>
              <a:rPr lang="en-US" b="1" dirty="0"/>
              <a:t> </a:t>
            </a:r>
            <a:r>
              <a:rPr lang="en-US" b="1" dirty="0" err="1"/>
              <a:t>turlicha</a:t>
            </a:r>
            <a:r>
              <a:rPr lang="en-US" b="1" dirty="0"/>
              <a:t> </a:t>
            </a:r>
            <a:r>
              <a:rPr lang="en-US" b="1" dirty="0" err="1"/>
              <a:t>tasniflash</a:t>
            </a:r>
            <a:r>
              <a:rPr lang="en-US" b="1" dirty="0"/>
              <a:t> </a:t>
            </a:r>
            <a:r>
              <a:rPr lang="en-US" b="1" dirty="0" err="1"/>
              <a:t>mezonlari</a:t>
            </a:r>
            <a:r>
              <a:rPr lang="en-US" b="1" dirty="0"/>
              <a:t> </a:t>
            </a:r>
            <a:r>
              <a:rPr lang="en-US" b="1" dirty="0" err="1"/>
              <a:t>deganda</a:t>
            </a:r>
            <a:r>
              <a:rPr lang="en-US" b="1" dirty="0"/>
              <a:t> </a:t>
            </a:r>
            <a:r>
              <a:rPr lang="en-US" b="1" dirty="0" err="1"/>
              <a:t>nimani</a:t>
            </a:r>
            <a:r>
              <a:rPr lang="en-US" b="1" dirty="0"/>
              <a:t> </a:t>
            </a:r>
            <a:r>
              <a:rPr lang="en-US" b="1" dirty="0" err="1"/>
              <a:t>tushunasiz</a:t>
            </a:r>
            <a:r>
              <a:rPr lang="en-US" b="1" dirty="0"/>
              <a:t>?</a:t>
            </a:r>
            <a:endParaRPr lang="ru-RU" dirty="0"/>
          </a:p>
          <a:p>
            <a:pPr lvl="0"/>
            <a:r>
              <a:rPr lang="en-US" b="1" dirty="0"/>
              <a:t>3. </a:t>
            </a:r>
            <a:r>
              <a:rPr lang="en-US" b="1" dirty="0" err="1"/>
              <a:t>Investitsiyalar</a:t>
            </a:r>
            <a:r>
              <a:rPr lang="en-US" b="1" dirty="0"/>
              <a:t> </a:t>
            </a:r>
            <a:r>
              <a:rPr lang="en-US" b="1" dirty="0" err="1"/>
              <a:t>tuzilishini</a:t>
            </a:r>
            <a:r>
              <a:rPr lang="en-US" b="1" dirty="0"/>
              <a:t> </a:t>
            </a:r>
            <a:r>
              <a:rPr lang="en-US" b="1" dirty="0" err="1"/>
              <a:t>turli</a:t>
            </a:r>
            <a:r>
              <a:rPr lang="en-US" b="1" dirty="0"/>
              <a:t> </a:t>
            </a:r>
            <a:r>
              <a:rPr lang="en-US" b="1" dirty="0" err="1"/>
              <a:t>mezonlarga</a:t>
            </a:r>
            <a:r>
              <a:rPr lang="en-US" b="1" dirty="0"/>
              <a:t> </a:t>
            </a:r>
            <a:r>
              <a:rPr lang="en-US" b="1" dirty="0" err="1"/>
              <a:t>ko’ra</a:t>
            </a:r>
            <a:r>
              <a:rPr lang="en-US" b="1" dirty="0"/>
              <a:t> </a:t>
            </a:r>
            <a:r>
              <a:rPr lang="en-US" b="1" dirty="0" err="1"/>
              <a:t>izohlang</a:t>
            </a:r>
            <a:r>
              <a:rPr lang="en-US" b="1" dirty="0"/>
              <a:t> </a:t>
            </a:r>
            <a:r>
              <a:rPr lang="en-US" b="1" dirty="0" err="1"/>
              <a:t>va</a:t>
            </a:r>
            <a:r>
              <a:rPr lang="en-US" b="1" dirty="0"/>
              <a:t> </a:t>
            </a:r>
            <a:r>
              <a:rPr lang="en-US" b="1" dirty="0" err="1"/>
              <a:t>ahamiyatini</a:t>
            </a:r>
            <a:r>
              <a:rPr lang="en-US" b="1" dirty="0"/>
              <a:t> </a:t>
            </a:r>
            <a:r>
              <a:rPr lang="en-US" b="1" dirty="0" err="1"/>
              <a:t>tushuntiring</a:t>
            </a:r>
            <a:r>
              <a:rPr lang="en-US" b="1" dirty="0"/>
              <a:t>.</a:t>
            </a:r>
            <a:endParaRPr lang="ru-RU" dirty="0"/>
          </a:p>
          <a:p>
            <a:pPr lvl="0"/>
            <a:r>
              <a:rPr lang="en-US" b="1" dirty="0"/>
              <a:t>4. Firma </a:t>
            </a:r>
            <a:r>
              <a:rPr lang="en-US" b="1" dirty="0" err="1"/>
              <a:t>boyligi</a:t>
            </a:r>
            <a:r>
              <a:rPr lang="en-US" b="1" dirty="0"/>
              <a:t> </a:t>
            </a:r>
            <a:r>
              <a:rPr lang="en-US" b="1" dirty="0" err="1"/>
              <a:t>nima</a:t>
            </a:r>
            <a:r>
              <a:rPr lang="en-US" b="1" dirty="0"/>
              <a:t> </a:t>
            </a:r>
            <a:r>
              <a:rPr lang="en-US" b="1" dirty="0" err="1"/>
              <a:t>va</a:t>
            </a:r>
            <a:r>
              <a:rPr lang="en-US" b="1" dirty="0"/>
              <a:t> </a:t>
            </a:r>
            <a:r>
              <a:rPr lang="en-US" b="1" dirty="0" err="1"/>
              <a:t>uning</a:t>
            </a:r>
            <a:r>
              <a:rPr lang="en-US" b="1" dirty="0"/>
              <a:t> </a:t>
            </a:r>
            <a:r>
              <a:rPr lang="en-US" b="1" dirty="0" err="1"/>
              <a:t>investitsiyalar</a:t>
            </a:r>
            <a:r>
              <a:rPr lang="en-US" b="1" dirty="0"/>
              <a:t> </a:t>
            </a:r>
            <a:r>
              <a:rPr lang="en-US" b="1" dirty="0" err="1"/>
              <a:t>samaradorligini</a:t>
            </a:r>
            <a:r>
              <a:rPr lang="en-US" b="1" dirty="0"/>
              <a:t> </a:t>
            </a:r>
            <a:r>
              <a:rPr lang="en-US" b="1" dirty="0" err="1"/>
              <a:t>baholovchi</a:t>
            </a:r>
            <a:r>
              <a:rPr lang="en-US" b="1" dirty="0"/>
              <a:t> </a:t>
            </a:r>
            <a:r>
              <a:rPr lang="en-US" b="1" dirty="0" err="1"/>
              <a:t>boshqa</a:t>
            </a:r>
            <a:r>
              <a:rPr lang="en-US" b="1" dirty="0"/>
              <a:t> </a:t>
            </a:r>
            <a:r>
              <a:rPr lang="en-US" b="1" dirty="0" err="1"/>
              <a:t>ko’rsatkichlardan</a:t>
            </a:r>
            <a:r>
              <a:rPr lang="en-US" b="1" dirty="0"/>
              <a:t> </a:t>
            </a:r>
            <a:r>
              <a:rPr lang="en-US" b="1" dirty="0" err="1"/>
              <a:t>afzalligi</a:t>
            </a:r>
            <a:r>
              <a:rPr lang="en-US" b="1" dirty="0"/>
              <a:t> </a:t>
            </a:r>
            <a:r>
              <a:rPr lang="en-US" b="1" dirty="0" err="1"/>
              <a:t>nimada</a:t>
            </a:r>
            <a:r>
              <a:rPr lang="en-US" b="1" dirty="0"/>
              <a:t>?</a:t>
            </a:r>
            <a:endParaRPr lang="ru-RU" dirty="0"/>
          </a:p>
          <a:p>
            <a:pPr lvl="0"/>
            <a:r>
              <a:rPr lang="en-US" b="1" dirty="0"/>
              <a:t>5. </a:t>
            </a:r>
            <a:r>
              <a:rPr lang="en-US" b="1" dirty="0" err="1"/>
              <a:t>Pul</a:t>
            </a:r>
            <a:r>
              <a:rPr lang="en-US" b="1" dirty="0"/>
              <a:t> </a:t>
            </a:r>
            <a:r>
              <a:rPr lang="en-US" b="1" dirty="0" err="1"/>
              <a:t>oqimlarining</a:t>
            </a:r>
            <a:r>
              <a:rPr lang="en-US" b="1" dirty="0"/>
              <a:t> </a:t>
            </a:r>
            <a:r>
              <a:rPr lang="en-US" b="1" dirty="0" err="1"/>
              <a:t>mazmunini</a:t>
            </a:r>
            <a:r>
              <a:rPr lang="en-US" b="1" dirty="0"/>
              <a:t> </a:t>
            </a:r>
            <a:r>
              <a:rPr lang="en-US" b="1" dirty="0" err="1"/>
              <a:t>va</a:t>
            </a:r>
            <a:r>
              <a:rPr lang="en-US" b="1" dirty="0"/>
              <a:t> </a:t>
            </a:r>
            <a:r>
              <a:rPr lang="en-US" b="1" dirty="0" err="1"/>
              <a:t>tarkibini</a:t>
            </a:r>
            <a:r>
              <a:rPr lang="en-US" b="1" dirty="0"/>
              <a:t> </a:t>
            </a:r>
            <a:r>
              <a:rPr lang="en-US" b="1" dirty="0" err="1"/>
              <a:t>tushuntirib</a:t>
            </a:r>
            <a:r>
              <a:rPr lang="en-US" b="1" dirty="0"/>
              <a:t> </a:t>
            </a:r>
            <a:r>
              <a:rPr lang="en-US" b="1" dirty="0" err="1"/>
              <a:t>bering</a:t>
            </a:r>
            <a:r>
              <a:rPr lang="en-US" b="1" dirty="0"/>
              <a:t>.</a:t>
            </a:r>
            <a:endParaRPr lang="ru-RU" dirty="0"/>
          </a:p>
          <a:p>
            <a:pPr lvl="0"/>
            <a:r>
              <a:rPr lang="en-US" b="1" dirty="0"/>
              <a:t>6. Firma </a:t>
            </a:r>
            <a:r>
              <a:rPr lang="en-US" b="1" dirty="0" err="1"/>
              <a:t>faoliyatining</a:t>
            </a:r>
            <a:r>
              <a:rPr lang="en-US" b="1" dirty="0"/>
              <a:t> </a:t>
            </a:r>
            <a:r>
              <a:rPr lang="en-US" b="1" dirty="0" err="1"/>
              <a:t>yakuniy</a:t>
            </a:r>
            <a:r>
              <a:rPr lang="en-US" b="1" dirty="0"/>
              <a:t> </a:t>
            </a:r>
            <a:r>
              <a:rPr lang="en-US" b="1" dirty="0" err="1"/>
              <a:t>natijasiga</a:t>
            </a:r>
            <a:r>
              <a:rPr lang="en-US" b="1" dirty="0"/>
              <a:t> </a:t>
            </a:r>
            <a:r>
              <a:rPr lang="en-US" b="1" dirty="0" err="1"/>
              <a:t>moliyachi</a:t>
            </a:r>
            <a:r>
              <a:rPr lang="en-US" b="1" dirty="0"/>
              <a:t> </a:t>
            </a:r>
            <a:r>
              <a:rPr lang="en-US" b="1" dirty="0" err="1"/>
              <a:t>va</a:t>
            </a:r>
            <a:r>
              <a:rPr lang="en-US" b="1" dirty="0"/>
              <a:t> </a:t>
            </a:r>
            <a:r>
              <a:rPr lang="en-US" b="1" dirty="0" err="1"/>
              <a:t>iqtisodchi</a:t>
            </a:r>
            <a:r>
              <a:rPr lang="en-US" b="1" dirty="0"/>
              <a:t> </a:t>
            </a:r>
            <a:r>
              <a:rPr lang="en-US" b="1" dirty="0" err="1"/>
              <a:t>yondashuvidagi</a:t>
            </a:r>
            <a:r>
              <a:rPr lang="en-US" b="1" dirty="0"/>
              <a:t> </a:t>
            </a:r>
            <a:r>
              <a:rPr lang="en-US" b="1" dirty="0" err="1"/>
              <a:t>farq</a:t>
            </a:r>
            <a:r>
              <a:rPr lang="en-US" b="1" dirty="0"/>
              <a:t> </a:t>
            </a:r>
            <a:r>
              <a:rPr lang="en-US" b="1" dirty="0" err="1"/>
              <a:t>nimadan</a:t>
            </a:r>
            <a:r>
              <a:rPr lang="en-US" b="1" dirty="0"/>
              <a:t> </a:t>
            </a:r>
            <a:r>
              <a:rPr lang="en-US" b="1" dirty="0" err="1"/>
              <a:t>iborat</a:t>
            </a:r>
            <a:r>
              <a:rPr lang="en-US" b="1" dirty="0"/>
              <a:t>?</a:t>
            </a:r>
            <a:endParaRPr lang="ru-RU" dirty="0"/>
          </a:p>
          <a:p>
            <a:pPr lvl="0"/>
            <a:r>
              <a:rPr lang="en-US" b="1" dirty="0"/>
              <a:t>7. </a:t>
            </a:r>
            <a:r>
              <a:rPr lang="en-US" b="1" dirty="0" err="1"/>
              <a:t>Jamg’arish</a:t>
            </a:r>
            <a:r>
              <a:rPr lang="en-US" b="1" dirty="0"/>
              <a:t> </a:t>
            </a:r>
            <a:r>
              <a:rPr lang="en-US" b="1" dirty="0" err="1"/>
              <a:t>va</a:t>
            </a:r>
            <a:r>
              <a:rPr lang="en-US" b="1" dirty="0"/>
              <a:t> </a:t>
            </a:r>
            <a:r>
              <a:rPr lang="en-US" b="1" dirty="0" err="1"/>
              <a:t>investitsiya</a:t>
            </a:r>
            <a:r>
              <a:rPr lang="en-US" b="1" dirty="0"/>
              <a:t> </a:t>
            </a:r>
            <a:r>
              <a:rPr lang="en-US" b="1" dirty="0" err="1"/>
              <a:t>tengligi</a:t>
            </a:r>
            <a:r>
              <a:rPr lang="en-US" b="1" dirty="0"/>
              <a:t> </a:t>
            </a:r>
            <a:r>
              <a:rPr lang="en-US" b="1" dirty="0" err="1"/>
              <a:t>ayniyati</a:t>
            </a:r>
            <a:r>
              <a:rPr lang="en-US" b="1" dirty="0"/>
              <a:t> </a:t>
            </a:r>
            <a:r>
              <a:rPr lang="en-US" b="1" dirty="0" err="1"/>
              <a:t>nimani</a:t>
            </a:r>
            <a:r>
              <a:rPr lang="en-US" b="1" dirty="0"/>
              <a:t> </a:t>
            </a:r>
            <a:r>
              <a:rPr lang="en-US" b="1" dirty="0" err="1"/>
              <a:t>anglatadi</a:t>
            </a:r>
            <a:r>
              <a:rPr lang="en-US" b="1" dirty="0"/>
              <a:t> </a:t>
            </a:r>
            <a:r>
              <a:rPr lang="en-US" b="1" dirty="0" err="1"/>
              <a:t>va</a:t>
            </a:r>
            <a:r>
              <a:rPr lang="en-US" b="1" dirty="0"/>
              <a:t> </a:t>
            </a:r>
            <a:r>
              <a:rPr lang="en-US" b="1" dirty="0" err="1"/>
              <a:t>unga</a:t>
            </a:r>
            <a:r>
              <a:rPr lang="en-US" b="1" dirty="0"/>
              <a:t> </a:t>
            </a:r>
            <a:r>
              <a:rPr lang="en-US" b="1" dirty="0" err="1"/>
              <a:t>qanday</a:t>
            </a:r>
            <a:r>
              <a:rPr lang="en-US" b="1" dirty="0"/>
              <a:t> </a:t>
            </a:r>
            <a:r>
              <a:rPr lang="en-US" b="1" dirty="0" err="1"/>
              <a:t>erishiladi</a:t>
            </a:r>
            <a:r>
              <a:rPr lang="en-US" b="1" dirty="0"/>
              <a:t>?</a:t>
            </a:r>
            <a:endParaRPr lang="ru-RU" dirty="0"/>
          </a:p>
          <a:p>
            <a:pPr lvl="0"/>
            <a:r>
              <a:rPr lang="en-US" b="1" dirty="0"/>
              <a:t>8. </a:t>
            </a:r>
            <a:r>
              <a:rPr lang="en-US" b="1" dirty="0" err="1"/>
              <a:t>O’zbekistonda</a:t>
            </a:r>
            <a:r>
              <a:rPr lang="en-US" b="1" dirty="0"/>
              <a:t> </a:t>
            </a:r>
            <a:r>
              <a:rPr lang="en-US" b="1" dirty="0" err="1"/>
              <a:t>o’tkazilayotgan</a:t>
            </a:r>
            <a:r>
              <a:rPr lang="en-US" b="1" dirty="0"/>
              <a:t> </a:t>
            </a:r>
            <a:r>
              <a:rPr lang="en-US" b="1" dirty="0" err="1"/>
              <a:t>investitsiya</a:t>
            </a:r>
            <a:r>
              <a:rPr lang="en-US" b="1" dirty="0"/>
              <a:t> </a:t>
            </a:r>
            <a:r>
              <a:rPr lang="en-US" b="1" dirty="0" err="1"/>
              <a:t>siyosatining</a:t>
            </a:r>
            <a:r>
              <a:rPr lang="en-US" b="1" dirty="0"/>
              <a:t> </a:t>
            </a:r>
            <a:r>
              <a:rPr lang="en-US" b="1" dirty="0" err="1"/>
              <a:t>yo’nalishlari</a:t>
            </a:r>
            <a:r>
              <a:rPr lang="en-US" b="1" dirty="0"/>
              <a:t> </a:t>
            </a:r>
            <a:r>
              <a:rPr lang="en-US" b="1" dirty="0" err="1"/>
              <a:t>va</a:t>
            </a:r>
            <a:r>
              <a:rPr lang="en-US" b="1" dirty="0"/>
              <a:t> </a:t>
            </a:r>
            <a:r>
              <a:rPr lang="en-US" b="1" dirty="0" err="1"/>
              <a:t>tamoyillari</a:t>
            </a:r>
            <a:r>
              <a:rPr lang="en-US" b="1" dirty="0"/>
              <a:t> </a:t>
            </a:r>
            <a:r>
              <a:rPr lang="en-US" b="1" dirty="0" err="1"/>
              <a:t>nimalardan</a:t>
            </a:r>
            <a:r>
              <a:rPr lang="en-US" b="1" dirty="0"/>
              <a:t> </a:t>
            </a:r>
            <a:r>
              <a:rPr lang="en-US" b="1" dirty="0" err="1"/>
              <a:t>iborat</a:t>
            </a:r>
            <a:r>
              <a:rPr lang="en-US" b="1" dirty="0"/>
              <a:t>?</a:t>
            </a:r>
            <a:endParaRPr lang="ru-RU" dirty="0"/>
          </a:p>
          <a:p>
            <a:endParaRPr lang="ru-RU" dirty="0"/>
          </a:p>
        </p:txBody>
      </p:sp>
    </p:spTree>
    <p:extLst>
      <p:ext uri="{BB962C8B-B14F-4D97-AF65-F5344CB8AC3E}">
        <p14:creationId xmlns:p14="http://schemas.microsoft.com/office/powerpoint/2010/main" val="7960567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i="1" dirty="0"/>
              <a:t>E’T</a:t>
            </a:r>
            <a:r>
              <a:rPr lang="en-US" b="1" i="1" dirty="0"/>
              <a:t>I</a:t>
            </a:r>
            <a:r>
              <a:rPr lang="uz-Cyrl-UZ" b="1" i="1" dirty="0"/>
              <a:t>BORLARINGIZ  UChUN  RAHMAT!</a:t>
            </a:r>
            <a:r>
              <a:rPr lang="ru-RU" dirty="0"/>
              <a:t/>
            </a:r>
            <a:br>
              <a:rPr lang="ru-RU" dirty="0"/>
            </a:br>
            <a:r>
              <a:rPr lang="uz-Cyrl-UZ" b="1" dirty="0"/>
              <a:t> </a:t>
            </a:r>
            <a:endParaRPr lang="ru-RU" dirty="0"/>
          </a:p>
        </p:txBody>
      </p:sp>
      <p:pic>
        <p:nvPicPr>
          <p:cNvPr id="7" name="Picture 5" descr="i?id=203668848-40-72&amp;n=21">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023519" y="1624084"/>
            <a:ext cx="5393436" cy="3191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8287705"/>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185</TotalTime>
  <Words>1304</Words>
  <Application>Microsoft Office PowerPoint</Application>
  <PresentationFormat>Широкоэкранный</PresentationFormat>
  <Paragraphs>128</Paragraphs>
  <Slides>21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Arial</vt:lpstr>
      <vt:lpstr>Times New Roman</vt:lpstr>
      <vt:lpstr>Trebuchet MS</vt:lpstr>
      <vt:lpstr>Wingdings 3</vt:lpstr>
      <vt:lpstr>Аспект</vt:lpstr>
      <vt:lpstr>Презентация PowerPoint</vt:lpstr>
      <vt:lpstr>REJA </vt:lpstr>
      <vt:lpstr>            Asosiy adabiyotlar</vt:lpstr>
      <vt:lpstr>1.Dars maqsadi,         2.Bajariladigan vazifa,                  3.Kutilayotgan natija </vt:lpstr>
      <vt:lpstr>Investitsiyalar kiritish vaqti keldi-sabab! Tahlil qilamiz </vt:lpstr>
      <vt:lpstr>Investitsiyalar kiritish vaqti keldi-sabab! Tahlil qilamiz </vt:lpstr>
      <vt:lpstr>Investitsiyalar kiritish vaqti keldi-sabab! Tahlil qilamiz </vt:lpstr>
      <vt:lpstr>Fanlar bilan bog’liqligi</vt:lpstr>
      <vt:lpstr>Investitsiyalarning mohiyati, asosiy turlari va tuzilishi</vt:lpstr>
      <vt:lpstr>Презентация PowerPoint</vt:lpstr>
      <vt:lpstr>Demak, investitsiya tushunchasi «Investitsiya faoliyati to’g’risida»gi O’zbekiston Respublikasi qonunida ta’rif berilganidek, iqtisodiy yoki boshqa faoliyat ob’ektiga sarf qilinadigan moddiy va nomoddiy ne’matlar va ularni tasarruf qilish huquqini ifodalaydi. Moliyaviy mohiyatiga ko’ra investitsiyalar daromad olish maqsadida xo’jalik faoliyatiga sarflanadigan barcha turdagi aktivlardir (vositalardir). Iqtisodiy mohiyatiga ko’ra, investitsiyalar asosiy va aylanma kapitalni yaratish, kengaytirish yoki rekonstruktsiya qilish va qayta qurollantirish uchun qilinadigan xarajatlardir. 1. O‘zbekiston Respublikasining Qonuni, 25.12.2019 yildagi O‘RQ-598-son  </vt:lpstr>
      <vt:lpstr>Tijorat amaliyotida investitsiyalarning quyidagi uch shakli o’zaro farqlanadi:</vt:lpstr>
      <vt:lpstr>Investitsiyalar, shuningdek, manbalariga ko’ra, ichki va tashqi investitsiyalarga bo’linadi.  Ichki investitsiyalar manbalari davlat byudjeti, korxonalar va aholi mablag’lari, bank kreditlari hamda nobyudjet jamg’armalari mablag’lari,  tashqi investitsiyalar manbalari bo’lib xorijiy davlatlar va firmalarning, shuningdek, xalqaro moliya tashkilotlarining mablag’lari hisoblanadi.</vt:lpstr>
      <vt:lpstr>Ichki investitsiyalar shaklining asosan 3 turi paydo bo’ladi  1.Moddiy investitsiyalar  2.Moliyaviy investitsiyalar  3.Aqliy va intellektual yani nomoddiy investitsiyalar      </vt:lpstr>
      <vt:lpstr>1.Moddiy  investitsiyalar</vt:lpstr>
      <vt:lpstr>2.Moliyaviy  investitsiyalar</vt:lpstr>
      <vt:lpstr>3.Aqliy va intellektual  yani nomoddiy investitsiyalar</vt:lpstr>
      <vt:lpstr>Investitsiyalar tahlilida asoslaniladigan asosiy iqtisodiy kontseptsiyalar  </vt:lpstr>
      <vt:lpstr>Investitsiya siyosatni olib borishda quyidagi tamoyillarga asoslanildi:  </vt:lpstr>
      <vt:lpstr>Nazorat va muhokama uchun savollar</vt:lpstr>
      <vt:lpstr>E’TIBORLARINGIZ  UChUN  RAHMAT!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21</cp:revision>
  <dcterms:created xsi:type="dcterms:W3CDTF">2023-09-05T17:41:28Z</dcterms:created>
  <dcterms:modified xsi:type="dcterms:W3CDTF">2023-09-05T20:46:58Z</dcterms:modified>
</cp:coreProperties>
</file>